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67" r:id="rId2"/>
    <p:sldId id="272" r:id="rId3"/>
    <p:sldId id="301" r:id="rId4"/>
    <p:sldId id="268" r:id="rId5"/>
    <p:sldId id="270" r:id="rId6"/>
    <p:sldId id="271" r:id="rId7"/>
    <p:sldId id="274" r:id="rId8"/>
    <p:sldId id="275" r:id="rId9"/>
    <p:sldId id="280" r:id="rId10"/>
    <p:sldId id="295" r:id="rId11"/>
    <p:sldId id="296" r:id="rId12"/>
    <p:sldId id="300" r:id="rId13"/>
    <p:sldId id="298" r:id="rId14"/>
    <p:sldId id="282" r:id="rId15"/>
    <p:sldId id="311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302" r:id="rId26"/>
    <p:sldId id="303" r:id="rId27"/>
    <p:sldId id="304" r:id="rId28"/>
    <p:sldId id="305" r:id="rId29"/>
    <p:sldId id="309" r:id="rId30"/>
    <p:sldId id="306" r:id="rId31"/>
    <p:sldId id="307" r:id="rId32"/>
    <p:sldId id="308" r:id="rId33"/>
    <p:sldId id="310" r:id="rId34"/>
    <p:sldId id="312" r:id="rId35"/>
    <p:sldId id="313" r:id="rId36"/>
    <p:sldId id="314" r:id="rId37"/>
    <p:sldId id="315" r:id="rId38"/>
    <p:sldId id="316" r:id="rId39"/>
    <p:sldId id="318" r:id="rId40"/>
    <p:sldId id="317" r:id="rId41"/>
    <p:sldId id="319" r:id="rId42"/>
    <p:sldId id="290" r:id="rId43"/>
    <p:sldId id="266" r:id="rId44"/>
    <p:sldId id="293" r:id="rId45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6600"/>
    <a:srgbClr val="FFFF00"/>
    <a:srgbClr val="009900"/>
    <a:srgbClr val="0099FF"/>
    <a:srgbClr val="8C4306"/>
    <a:srgbClr val="FF0066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4" autoAdjust="0"/>
    <p:restoredTop sz="94660"/>
  </p:normalViewPr>
  <p:slideViewPr>
    <p:cSldViewPr>
      <p:cViewPr varScale="1">
        <p:scale>
          <a:sx n="70" d="100"/>
          <a:sy n="70" d="100"/>
        </p:scale>
        <p:origin x="135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092F1EF-57C5-4D0A-8FC7-2BC2B7241678}" type="datetimeFigureOut">
              <a:rPr lang="pl-PL"/>
              <a:pPr>
                <a:defRPr/>
              </a:pPr>
              <a:t>2019-05-14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3303BB9-9EE9-449F-934C-264C8322A79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26220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3789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C9BF98-96D8-4534-8963-1C3006F40B42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2922800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baseline="0" dirty="0" smtClean="0"/>
              <a:t>Turośl, </a:t>
            </a:r>
            <a:r>
              <a:rPr lang="pl-PL" baseline="0" smtClean="0"/>
              <a:t>WasilkówCiechanowiec</a:t>
            </a:r>
            <a:r>
              <a:rPr lang="pl-PL" baseline="0" dirty="0" smtClean="0"/>
              <a:t>, Wyszki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303BB9-9EE9-449F-934C-264C8322A793}" type="slidenum">
              <a:rPr lang="pl-PL" smtClean="0"/>
              <a:pPr>
                <a:defRPr/>
              </a:pPr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5184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Zdjęcie</a:t>
            </a:r>
            <a:r>
              <a:rPr lang="pl-PL" baseline="0" dirty="0" smtClean="0"/>
              <a:t> z trasy w tle – jak na 1 slajdzie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303BB9-9EE9-449F-934C-264C8322A793}" type="slidenum">
              <a:rPr lang="pl-PL" smtClean="0"/>
              <a:pPr>
                <a:defRPr/>
              </a:pPr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3893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303BB9-9EE9-449F-934C-264C8322A793}" type="slidenum">
              <a:rPr lang="pl-PL" smtClean="0"/>
              <a:pPr>
                <a:defRPr/>
              </a:pPr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3955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Dołożyć</a:t>
            </a:r>
            <a:r>
              <a:rPr lang="pl-PL" baseline="0" dirty="0" smtClean="0"/>
              <a:t> slajd </a:t>
            </a:r>
            <a:r>
              <a:rPr lang="pl-PL" baseline="0" smtClean="0"/>
              <a:t>ze zdjęciami.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303BB9-9EE9-449F-934C-264C8322A793}" type="slidenum">
              <a:rPr lang="pl-PL" smtClean="0"/>
              <a:pPr>
                <a:defRPr/>
              </a:pPr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3668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3891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69AFCC-BCDA-4B15-952F-6A94C01D1AE2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636150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75DE8-733A-45B3-8507-99A8DF574E38}" type="datetimeFigureOut">
              <a:rPr lang="pl-PL"/>
              <a:pPr>
                <a:defRPr/>
              </a:pPr>
              <a:t>2019-05-14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1CB33-9DEA-4F06-8320-6F763924378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A047A-8725-4D59-A819-6700395AFA78}" type="datetimeFigureOut">
              <a:rPr lang="pl-PL"/>
              <a:pPr>
                <a:defRPr/>
              </a:pPr>
              <a:t>2019-05-14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C1F7F-5CB6-462B-8B2C-7B60F73C75E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E9E8F-CED1-4099-A237-3F2ADAD85254}" type="datetimeFigureOut">
              <a:rPr lang="pl-PL"/>
              <a:pPr>
                <a:defRPr/>
              </a:pPr>
              <a:t>2019-05-14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682A9-D92F-40E7-A241-7CD66F5ECCE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DF83A-31E2-419D-9004-F89C321696EE}" type="datetimeFigureOut">
              <a:rPr lang="pl-PL"/>
              <a:pPr>
                <a:defRPr/>
              </a:pPr>
              <a:t>2019-05-14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949AF-2432-40FA-9CA2-79EC3CF741F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6DCB6-0E56-47F2-AE14-85200418242E}" type="datetimeFigureOut">
              <a:rPr lang="pl-PL"/>
              <a:pPr>
                <a:defRPr/>
              </a:pPr>
              <a:t>2019-05-14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42F42-E5CA-47DE-8653-94EAF0945BF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E5040-CFDF-4266-A133-07D8DA2B4D80}" type="datetimeFigureOut">
              <a:rPr lang="pl-PL"/>
              <a:pPr>
                <a:defRPr/>
              </a:pPr>
              <a:t>2019-05-14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00B3A-C72E-4206-8CF8-86467F98C3F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3EE4C-7714-4743-8092-340924682BA5}" type="datetimeFigureOut">
              <a:rPr lang="pl-PL"/>
              <a:pPr>
                <a:defRPr/>
              </a:pPr>
              <a:t>2019-05-14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E2577-FA2E-44C0-B0E3-91403085321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35103-9C9F-4765-B435-219097D9DD81}" type="datetimeFigureOut">
              <a:rPr lang="pl-PL"/>
              <a:pPr>
                <a:defRPr/>
              </a:pPr>
              <a:t>2019-05-14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2A5EB-9279-41B8-80A1-A6A4A23FA89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09869-13BE-4FE9-B1AF-A85A9A5B5D85}" type="datetimeFigureOut">
              <a:rPr lang="pl-PL"/>
              <a:pPr>
                <a:defRPr/>
              </a:pPr>
              <a:t>2019-05-14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6EAD0-6C14-461A-8EE6-A9C90F71338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AC583-8948-4B0B-9CB2-F5DC92620B3C}" type="datetimeFigureOut">
              <a:rPr lang="pl-PL"/>
              <a:pPr>
                <a:defRPr/>
              </a:pPr>
              <a:t>2019-05-14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49743-E0FA-4630-8333-AD5DB2C8035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3DEE9-6F49-4C2B-B755-5982962ECD07}" type="datetimeFigureOut">
              <a:rPr lang="pl-PL"/>
              <a:pPr>
                <a:defRPr/>
              </a:pPr>
              <a:t>2019-05-14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E58D6-3827-4774-A1F0-D9BA7DF0234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E2E34AB-E665-43C9-B6C6-BCF7A1BBF7B8}" type="datetimeFigureOut">
              <a:rPr lang="pl-PL"/>
              <a:pPr>
                <a:defRPr/>
              </a:pPr>
              <a:t>2019-05-14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6AF554-776C-464A-857A-DDB3E937A1A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strips dir="r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http://www.kuria.lomza.pl/foto/maly-herb.jpg" TargetMode="External"/><Relationship Id="rId7" Type="http://schemas.openxmlformats.org/officeDocument/2006/relationships/hyperlink" Target="http://www.wrotapodlasia.pl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kuratorium.bialystok.pl/kuratorium2/images/strona/LOGO_KO.jpg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http://bip.umwp.wrotapodlasia.pl/themes/bip/images/herb.gif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http://www.radionadzieja.pl/zaladowane_pliki/radio_new.jpg" TargetMode="External"/><Relationship Id="rId7" Type="http://schemas.openxmlformats.org/officeDocument/2006/relationships/hyperlink" Target="http://www.radio.bialystok.pl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kontakty-tygodnik.com.pl/bannery/ekontakty.jpg" TargetMode="External"/><Relationship Id="rId5" Type="http://schemas.openxmlformats.org/officeDocument/2006/relationships/image" Target="../media/image15.jpeg"/><Relationship Id="rId10" Type="http://schemas.openxmlformats.org/officeDocument/2006/relationships/image" Target="../media/image17.png"/><Relationship Id="rId4" Type="http://schemas.openxmlformats.org/officeDocument/2006/relationships/hyperlink" Target="http://www.egazety.pl/oferta/kontakty,383,.html" TargetMode="External"/><Relationship Id="rId9" Type="http://schemas.openxmlformats.org/officeDocument/2006/relationships/image" Target="http://ww2.tvp.pl/images/2006/03/24/391769/img65.jp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1079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>
            <a:off x="1116013" y="0"/>
            <a:ext cx="7416800" cy="288607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pl-PL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Garamond"/>
              </a:rPr>
              <a:t>HODYSZEWSKIE</a:t>
            </a:r>
          </a:p>
          <a:p>
            <a:pPr algn="ctr"/>
            <a:r>
              <a:rPr lang="pl-PL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Garamond"/>
              </a:rPr>
              <a:t>DNI</a:t>
            </a:r>
          </a:p>
          <a:p>
            <a:pPr algn="ctr"/>
            <a:r>
              <a:rPr lang="pl-PL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Garamond"/>
              </a:rPr>
              <a:t>GIMNAZJALISTÓW</a:t>
            </a: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:\Nowy folder (3)\X-4.JPG"/>
          <p:cNvPicPr>
            <a:picLocks noChangeAspect="1" noChangeArrowheads="1"/>
          </p:cNvPicPr>
          <p:nvPr/>
        </p:nvPicPr>
        <p:blipFill>
          <a:blip r:embed="rId2" cstate="print"/>
          <a:srcRect t="16162" r="4506" b="17778"/>
          <a:stretch>
            <a:fillRect/>
          </a:stretch>
        </p:blipFill>
        <p:spPr bwMode="auto">
          <a:xfrm>
            <a:off x="0" y="980728"/>
            <a:ext cx="5041727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pole tekstowe 2"/>
          <p:cNvSpPr txBox="1">
            <a:spLocks noChangeArrowheads="1"/>
          </p:cNvSpPr>
          <p:nvPr/>
        </p:nvSpPr>
        <p:spPr bwMode="auto">
          <a:xfrm>
            <a:off x="3132138" y="260350"/>
            <a:ext cx="56880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600" b="1">
                <a:solidFill>
                  <a:srgbClr val="FF0000"/>
                </a:solidFill>
                <a:latin typeface="Garamond" pitchFamily="18" charset="0"/>
              </a:rPr>
              <a:t>PREZENTACJA GRUP:</a:t>
            </a:r>
          </a:p>
        </p:txBody>
      </p:sp>
      <p:sp>
        <p:nvSpPr>
          <p:cNvPr id="10244" name="pole tekstowe 3"/>
          <p:cNvSpPr txBox="1">
            <a:spLocks noChangeArrowheads="1"/>
          </p:cNvSpPr>
          <p:nvPr/>
        </p:nvSpPr>
        <p:spPr bwMode="auto">
          <a:xfrm>
            <a:off x="0" y="3356992"/>
            <a:ext cx="388838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  <a:latin typeface="Garamond" pitchFamily="18" charset="0"/>
              </a:rPr>
              <a:t>Publiczne Gimnazjum nr 13</a:t>
            </a:r>
            <a:br>
              <a:rPr lang="pl-PL" sz="2400" b="1" dirty="0">
                <a:solidFill>
                  <a:srgbClr val="FF0000"/>
                </a:solidFill>
                <a:latin typeface="Garamond" pitchFamily="18" charset="0"/>
              </a:rPr>
            </a:br>
            <a:r>
              <a:rPr lang="pl-PL" sz="2400" b="1" dirty="0">
                <a:solidFill>
                  <a:srgbClr val="FF0000"/>
                </a:solidFill>
                <a:latin typeface="Garamond" pitchFamily="18" charset="0"/>
              </a:rPr>
              <a:t> w Białymstoku</a:t>
            </a:r>
          </a:p>
        </p:txBody>
      </p:sp>
      <p:pic>
        <p:nvPicPr>
          <p:cNvPr id="5" name="Obraz 4" descr="F:\Nowy folder (3)\X-9.JPG"/>
          <p:cNvPicPr>
            <a:picLocks noChangeAspect="1" noChangeArrowheads="1"/>
          </p:cNvPicPr>
          <p:nvPr/>
        </p:nvPicPr>
        <p:blipFill>
          <a:blip r:embed="rId3" cstate="print"/>
          <a:srcRect t="3453" r="21959" b="58562"/>
          <a:stretch>
            <a:fillRect/>
          </a:stretch>
        </p:blipFill>
        <p:spPr bwMode="auto">
          <a:xfrm>
            <a:off x="3920803" y="3501008"/>
            <a:ext cx="5223197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3"/>
          <p:cNvSpPr txBox="1">
            <a:spLocks noChangeArrowheads="1"/>
          </p:cNvSpPr>
          <p:nvPr/>
        </p:nvSpPr>
        <p:spPr bwMode="auto">
          <a:xfrm>
            <a:off x="4427984" y="6397625"/>
            <a:ext cx="331249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  <a:latin typeface="Garamond" pitchFamily="18" charset="0"/>
              </a:rPr>
              <a:t>Gimnazjum w Jaświłach</a:t>
            </a:r>
          </a:p>
        </p:txBody>
      </p:sp>
    </p:spTree>
  </p:cSld>
  <p:clrMapOvr>
    <a:masterClrMapping/>
  </p:clrMapOvr>
  <p:transition spd="med" advTm="6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:\Nowy folder (3)\X-8.JPG"/>
          <p:cNvPicPr>
            <a:picLocks noChangeAspect="1" noChangeArrowheads="1"/>
          </p:cNvPicPr>
          <p:nvPr/>
        </p:nvPicPr>
        <p:blipFill>
          <a:blip r:embed="rId2" cstate="print"/>
          <a:srcRect r="21106" b="59442"/>
          <a:stretch>
            <a:fillRect/>
          </a:stretch>
        </p:blipFill>
        <p:spPr bwMode="auto">
          <a:xfrm>
            <a:off x="0" y="836712"/>
            <a:ext cx="5364087" cy="344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pole tekstowe 2"/>
          <p:cNvSpPr txBox="1">
            <a:spLocks noChangeArrowheads="1"/>
          </p:cNvSpPr>
          <p:nvPr/>
        </p:nvSpPr>
        <p:spPr bwMode="auto">
          <a:xfrm>
            <a:off x="3132138" y="260350"/>
            <a:ext cx="56880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600" b="1">
                <a:solidFill>
                  <a:srgbClr val="FF0000"/>
                </a:solidFill>
                <a:latin typeface="Garamond" pitchFamily="18" charset="0"/>
              </a:rPr>
              <a:t>PREZENTACJA GRUP:</a:t>
            </a:r>
          </a:p>
        </p:txBody>
      </p:sp>
      <p:sp>
        <p:nvSpPr>
          <p:cNvPr id="12292" name="pole tekstowe 3"/>
          <p:cNvSpPr txBox="1">
            <a:spLocks noChangeArrowheads="1"/>
          </p:cNvSpPr>
          <p:nvPr/>
        </p:nvSpPr>
        <p:spPr bwMode="auto">
          <a:xfrm>
            <a:off x="0" y="4437112"/>
            <a:ext cx="3384326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  <a:latin typeface="Garamond" pitchFamily="18" charset="0"/>
              </a:rPr>
              <a:t>Gimnazjum w Boćkach</a:t>
            </a:r>
          </a:p>
        </p:txBody>
      </p:sp>
      <p:pic>
        <p:nvPicPr>
          <p:cNvPr id="5" name="Obraz 4" descr="F:\Nowy folder (3)\X-3.JPG"/>
          <p:cNvPicPr>
            <a:picLocks noChangeAspect="1" noChangeArrowheads="1"/>
          </p:cNvPicPr>
          <p:nvPr/>
        </p:nvPicPr>
        <p:blipFill>
          <a:blip r:embed="rId3" cstate="print"/>
          <a:srcRect t="7784" r="8638" b="13773"/>
          <a:stretch>
            <a:fillRect/>
          </a:stretch>
        </p:blipFill>
        <p:spPr bwMode="auto">
          <a:xfrm>
            <a:off x="4355976" y="3629408"/>
            <a:ext cx="4788024" cy="32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3"/>
          <p:cNvSpPr txBox="1">
            <a:spLocks noChangeArrowheads="1"/>
          </p:cNvSpPr>
          <p:nvPr/>
        </p:nvSpPr>
        <p:spPr bwMode="auto">
          <a:xfrm>
            <a:off x="3563938" y="6396037"/>
            <a:ext cx="54725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  <a:latin typeface="Garamond" pitchFamily="18" charset="0"/>
              </a:rPr>
              <a:t>Gimnazjum w Wysokiem Mazowieckiem</a:t>
            </a:r>
          </a:p>
        </p:txBody>
      </p:sp>
    </p:spTree>
  </p:cSld>
  <p:clrMapOvr>
    <a:masterClrMapping/>
  </p:clrMapOvr>
  <p:transition spd="med" advTm="6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:\Nowy folder (3)\X-2.JPG"/>
          <p:cNvPicPr>
            <a:picLocks noChangeAspect="1" noChangeArrowheads="1"/>
          </p:cNvPicPr>
          <p:nvPr/>
        </p:nvPicPr>
        <p:blipFill>
          <a:blip r:embed="rId2" cstate="print"/>
          <a:srcRect t="4546" r="4868" b="10455"/>
          <a:stretch>
            <a:fillRect/>
          </a:stretch>
        </p:blipFill>
        <p:spPr bwMode="auto">
          <a:xfrm>
            <a:off x="-1" y="908720"/>
            <a:ext cx="4755005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pole tekstowe 2"/>
          <p:cNvSpPr txBox="1">
            <a:spLocks noChangeArrowheads="1"/>
          </p:cNvSpPr>
          <p:nvPr/>
        </p:nvSpPr>
        <p:spPr bwMode="auto">
          <a:xfrm>
            <a:off x="3132138" y="260350"/>
            <a:ext cx="56880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600" b="1">
                <a:solidFill>
                  <a:srgbClr val="FF0000"/>
                </a:solidFill>
                <a:latin typeface="Garamond" pitchFamily="18" charset="0"/>
              </a:rPr>
              <a:t>PREZENTACJA GRUP:</a:t>
            </a:r>
          </a:p>
        </p:txBody>
      </p:sp>
      <p:pic>
        <p:nvPicPr>
          <p:cNvPr id="5" name="Obraz 4" descr="F:\Nowy folder (3)\X-1.JPG"/>
          <p:cNvPicPr>
            <a:picLocks noChangeAspect="1" noChangeArrowheads="1"/>
          </p:cNvPicPr>
          <p:nvPr/>
        </p:nvPicPr>
        <p:blipFill>
          <a:blip r:embed="rId3" cstate="print"/>
          <a:srcRect t="4425" r="19403" b="60809"/>
          <a:stretch>
            <a:fillRect/>
          </a:stretch>
        </p:blipFill>
        <p:spPr bwMode="auto">
          <a:xfrm>
            <a:off x="3779913" y="3356992"/>
            <a:ext cx="5364088" cy="3490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pole tekstowe 3"/>
          <p:cNvSpPr txBox="1">
            <a:spLocks noChangeArrowheads="1"/>
          </p:cNvSpPr>
          <p:nvPr/>
        </p:nvSpPr>
        <p:spPr bwMode="auto">
          <a:xfrm>
            <a:off x="0" y="3429000"/>
            <a:ext cx="46084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  <a:latin typeface="Garamond" pitchFamily="18" charset="0"/>
              </a:rPr>
              <a:t>Gimnazjum w Nowych Piekutach</a:t>
            </a:r>
          </a:p>
        </p:txBody>
      </p:sp>
      <p:sp>
        <p:nvSpPr>
          <p:cNvPr id="6" name="pole tekstowe 3"/>
          <p:cNvSpPr txBox="1">
            <a:spLocks noChangeArrowheads="1"/>
          </p:cNvSpPr>
          <p:nvPr/>
        </p:nvSpPr>
        <p:spPr bwMode="auto">
          <a:xfrm>
            <a:off x="4572000" y="6237312"/>
            <a:ext cx="331231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  <a:latin typeface="Garamond" pitchFamily="18" charset="0"/>
              </a:rPr>
              <a:t>Gimnazjum w Glinniku</a:t>
            </a:r>
          </a:p>
        </p:txBody>
      </p:sp>
    </p:spTree>
  </p:cSld>
  <p:clrMapOvr>
    <a:masterClrMapping/>
  </p:clrMapOvr>
  <p:transition spd="med" advTm="6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:\Nowy folder (3)\X-7.JPG"/>
          <p:cNvPicPr>
            <a:picLocks noChangeAspect="1" noChangeArrowheads="1"/>
          </p:cNvPicPr>
          <p:nvPr/>
        </p:nvPicPr>
        <p:blipFill>
          <a:blip r:embed="rId2" cstate="print"/>
          <a:srcRect l="3276" t="7130" r="20280" b="66499"/>
          <a:stretch>
            <a:fillRect/>
          </a:stretch>
        </p:blipFill>
        <p:spPr bwMode="auto">
          <a:xfrm>
            <a:off x="0" y="836712"/>
            <a:ext cx="563711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pole tekstowe 2"/>
          <p:cNvSpPr txBox="1">
            <a:spLocks noChangeArrowheads="1"/>
          </p:cNvSpPr>
          <p:nvPr/>
        </p:nvSpPr>
        <p:spPr bwMode="auto">
          <a:xfrm>
            <a:off x="3132138" y="260350"/>
            <a:ext cx="56880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600" b="1">
                <a:solidFill>
                  <a:srgbClr val="FF0000"/>
                </a:solidFill>
                <a:latin typeface="Garamond" pitchFamily="18" charset="0"/>
              </a:rPr>
              <a:t>PREZENTACJA GRUP:</a:t>
            </a:r>
          </a:p>
        </p:txBody>
      </p:sp>
      <p:pic>
        <p:nvPicPr>
          <p:cNvPr id="1026" name="Picture 2" descr="G:\VII H-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276" y="3212977"/>
            <a:ext cx="5429724" cy="3645024"/>
          </a:xfrm>
          <a:prstGeom prst="rect">
            <a:avLst/>
          </a:prstGeom>
          <a:noFill/>
        </p:spPr>
      </p:pic>
      <p:sp>
        <p:nvSpPr>
          <p:cNvPr id="16388" name="pole tekstowe 3"/>
          <p:cNvSpPr txBox="1">
            <a:spLocks noChangeArrowheads="1"/>
          </p:cNvSpPr>
          <p:nvPr/>
        </p:nvSpPr>
        <p:spPr bwMode="auto">
          <a:xfrm>
            <a:off x="683568" y="3140968"/>
            <a:ext cx="3600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  <a:latin typeface="Garamond" pitchFamily="18" charset="0"/>
              </a:rPr>
              <a:t>Gimnazjum w Śniadowie</a:t>
            </a:r>
          </a:p>
        </p:txBody>
      </p:sp>
      <p:sp>
        <p:nvSpPr>
          <p:cNvPr id="6" name="pole tekstowe 3"/>
          <p:cNvSpPr txBox="1">
            <a:spLocks noChangeArrowheads="1"/>
          </p:cNvSpPr>
          <p:nvPr/>
        </p:nvSpPr>
        <p:spPr bwMode="auto">
          <a:xfrm>
            <a:off x="3995936" y="6093296"/>
            <a:ext cx="3600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  <a:latin typeface="Garamond" pitchFamily="18" charset="0"/>
              </a:rPr>
              <a:t>Gimnazjum w </a:t>
            </a:r>
            <a:r>
              <a:rPr lang="pl-PL" sz="2400" b="1" dirty="0" smtClean="0">
                <a:solidFill>
                  <a:srgbClr val="FF0000"/>
                </a:solidFill>
                <a:latin typeface="Garamond" pitchFamily="18" charset="0"/>
              </a:rPr>
              <a:t>Klukowie</a:t>
            </a:r>
            <a:endParaRPr lang="pl-PL" sz="2400" b="1" dirty="0">
              <a:solidFill>
                <a:srgbClr val="FF00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 advTm="6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250825" y="1052513"/>
            <a:ext cx="8281988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6088" indent="-357188">
              <a:defRPr/>
            </a:pPr>
            <a:r>
              <a:rPr lang="pl-PL" sz="3600" b="1" u="sng" dirty="0">
                <a:solidFill>
                  <a:srgbClr val="FF0000"/>
                </a:solidFill>
                <a:latin typeface="Garamond" pitchFamily="18" charset="0"/>
                <a:cs typeface="Arial" pitchFamily="34" charset="0"/>
              </a:rPr>
              <a:t>I </a:t>
            </a:r>
            <a:r>
              <a:rPr lang="pl-PL" sz="3600" b="1" u="sng" dirty="0" smtClean="0">
                <a:solidFill>
                  <a:srgbClr val="FF0000"/>
                </a:solidFill>
                <a:latin typeface="Garamond" pitchFamily="18" charset="0"/>
                <a:cs typeface="Arial" pitchFamily="34" charset="0"/>
              </a:rPr>
              <a:t>dzień</a:t>
            </a:r>
            <a:endParaRPr lang="pl-PL" sz="2400" b="1" i="1" dirty="0">
              <a:latin typeface="Garamond" pitchFamily="18" charset="0"/>
              <a:cs typeface="Arial" pitchFamily="34" charset="0"/>
            </a:endParaRPr>
          </a:p>
          <a:p>
            <a:pPr marL="446088" indent="-357188">
              <a:buFont typeface="Wingdings" pitchFamily="2" charset="2"/>
              <a:buChar char="ü"/>
              <a:defRPr/>
            </a:pPr>
            <a:r>
              <a:rPr lang="pl-PL" sz="2400" b="1" i="1" dirty="0">
                <a:latin typeface="Garamond" pitchFamily="18" charset="0"/>
                <a:cs typeface="Arial" pitchFamily="34" charset="0"/>
              </a:rPr>
              <a:t>•	9.00 – 9.15 – przybycie grup rajdowych do Sanktuarium </a:t>
            </a:r>
            <a:r>
              <a:rPr lang="pl-PL" sz="2400" b="1" i="1" dirty="0" smtClean="0">
                <a:latin typeface="Garamond" pitchFamily="18" charset="0"/>
                <a:cs typeface="Arial" pitchFamily="34" charset="0"/>
              </a:rPr>
              <a:t>  </a:t>
            </a:r>
            <a:br>
              <a:rPr lang="pl-PL" sz="2400" b="1" i="1" dirty="0" smtClean="0">
                <a:latin typeface="Garamond" pitchFamily="18" charset="0"/>
                <a:cs typeface="Arial" pitchFamily="34" charset="0"/>
              </a:rPr>
            </a:br>
            <a:r>
              <a:rPr lang="pl-PL" sz="2400" b="1" i="1" dirty="0" smtClean="0">
                <a:latin typeface="Garamond" pitchFamily="18" charset="0"/>
                <a:cs typeface="Arial" pitchFamily="34" charset="0"/>
              </a:rPr>
              <a:t>       Maryjnego w </a:t>
            </a:r>
            <a:r>
              <a:rPr lang="pl-PL" sz="2400" b="1" i="1" dirty="0">
                <a:latin typeface="Garamond" pitchFamily="18" charset="0"/>
                <a:cs typeface="Arial" pitchFamily="34" charset="0"/>
              </a:rPr>
              <a:t>Hodyszewie;</a:t>
            </a:r>
          </a:p>
          <a:p>
            <a:pPr marL="446088" indent="-357188">
              <a:buFont typeface="Wingdings" pitchFamily="2" charset="2"/>
              <a:buChar char="ü"/>
              <a:defRPr/>
            </a:pPr>
            <a:r>
              <a:rPr lang="pl-PL" sz="2400" b="1" i="1" dirty="0">
                <a:latin typeface="Garamond" pitchFamily="18" charset="0"/>
                <a:cs typeface="Arial" pitchFamily="34" charset="0"/>
              </a:rPr>
              <a:t>•	9.30 – 10.30 – Msza św. w Sanktuarium Maryjnym </a:t>
            </a:r>
            <a:r>
              <a:rPr lang="pl-PL" sz="2400" b="1" i="1" dirty="0" smtClean="0">
                <a:latin typeface="Garamond" pitchFamily="18" charset="0"/>
                <a:cs typeface="Arial" pitchFamily="34" charset="0"/>
              </a:rPr>
              <a:t/>
            </a:r>
            <a:br>
              <a:rPr lang="pl-PL" sz="2400" b="1" i="1" dirty="0" smtClean="0">
                <a:latin typeface="Garamond" pitchFamily="18" charset="0"/>
                <a:cs typeface="Arial" pitchFamily="34" charset="0"/>
              </a:rPr>
            </a:br>
            <a:r>
              <a:rPr lang="pl-PL" sz="2400" b="1" i="1" dirty="0" smtClean="0">
                <a:latin typeface="Garamond" pitchFamily="18" charset="0"/>
                <a:cs typeface="Arial" pitchFamily="34" charset="0"/>
              </a:rPr>
              <a:t>      w </a:t>
            </a:r>
            <a:r>
              <a:rPr lang="pl-PL" sz="2400" b="1" i="1" dirty="0">
                <a:latin typeface="Garamond" pitchFamily="18" charset="0"/>
                <a:cs typeface="Arial" pitchFamily="34" charset="0"/>
              </a:rPr>
              <a:t>Hodyszewie;</a:t>
            </a:r>
          </a:p>
          <a:p>
            <a:pPr marL="446088" indent="-357188">
              <a:buFont typeface="Wingdings" pitchFamily="2" charset="2"/>
              <a:buChar char="ü"/>
              <a:defRPr/>
            </a:pPr>
            <a:r>
              <a:rPr lang="pl-PL" sz="2400" b="1" i="1" dirty="0">
                <a:latin typeface="Garamond" pitchFamily="18" charset="0"/>
                <a:cs typeface="Arial" pitchFamily="34" charset="0"/>
              </a:rPr>
              <a:t>•	11.00 – 15.30 – wymarsz grup z Hodyszewa na trasy </a:t>
            </a:r>
            <a:r>
              <a:rPr lang="pl-PL" sz="2400" b="1" i="1" dirty="0" smtClean="0">
                <a:latin typeface="Garamond" pitchFamily="18" charset="0"/>
                <a:cs typeface="Arial" pitchFamily="34" charset="0"/>
              </a:rPr>
              <a:t> </a:t>
            </a:r>
            <a:br>
              <a:rPr lang="pl-PL" sz="2400" b="1" i="1" dirty="0" smtClean="0">
                <a:latin typeface="Garamond" pitchFamily="18" charset="0"/>
                <a:cs typeface="Arial" pitchFamily="34" charset="0"/>
              </a:rPr>
            </a:br>
            <a:r>
              <a:rPr lang="pl-PL" sz="2400" b="1" i="1" dirty="0" smtClean="0">
                <a:latin typeface="Garamond" pitchFamily="18" charset="0"/>
                <a:cs typeface="Arial" pitchFamily="34" charset="0"/>
              </a:rPr>
              <a:t>       rajdowe</a:t>
            </a:r>
            <a:r>
              <a:rPr lang="pl-PL" sz="2400" b="1" i="1" dirty="0">
                <a:latin typeface="Garamond" pitchFamily="18" charset="0"/>
                <a:cs typeface="Arial" pitchFamily="34" charset="0"/>
              </a:rPr>
              <a:t>, </a:t>
            </a:r>
            <a:r>
              <a:rPr lang="pl-PL" sz="2400" b="1" i="1" dirty="0" smtClean="0">
                <a:latin typeface="Garamond" pitchFamily="18" charset="0"/>
                <a:cs typeface="Arial" pitchFamily="34" charset="0"/>
              </a:rPr>
              <a:t>wykonywanie </a:t>
            </a:r>
            <a:r>
              <a:rPr lang="pl-PL" sz="2400" b="1" i="1" dirty="0">
                <a:latin typeface="Garamond" pitchFamily="18" charset="0"/>
                <a:cs typeface="Arial" pitchFamily="34" charset="0"/>
              </a:rPr>
              <a:t>zadań;</a:t>
            </a:r>
          </a:p>
          <a:p>
            <a:pPr marL="446088" indent="-357188">
              <a:buFont typeface="Wingdings" pitchFamily="2" charset="2"/>
              <a:buChar char="ü"/>
              <a:defRPr/>
            </a:pPr>
            <a:r>
              <a:rPr lang="pl-PL" sz="2400" b="1" i="1" dirty="0">
                <a:latin typeface="Garamond" pitchFamily="18" charset="0"/>
                <a:cs typeface="Arial" pitchFamily="34" charset="0"/>
              </a:rPr>
              <a:t>•	15.30 – 16.30 – zakwaterowanie w Zespole Szkół </a:t>
            </a:r>
            <a:r>
              <a:rPr lang="pl-PL" sz="2400" b="1" i="1" dirty="0" smtClean="0">
                <a:latin typeface="Garamond" pitchFamily="18" charset="0"/>
                <a:cs typeface="Arial" pitchFamily="34" charset="0"/>
              </a:rPr>
              <a:t/>
            </a:r>
            <a:br>
              <a:rPr lang="pl-PL" sz="2400" b="1" i="1" dirty="0" smtClean="0">
                <a:latin typeface="Garamond" pitchFamily="18" charset="0"/>
                <a:cs typeface="Arial" pitchFamily="34" charset="0"/>
              </a:rPr>
            </a:br>
            <a:r>
              <a:rPr lang="pl-PL" sz="2400" b="1" i="1" dirty="0" smtClean="0">
                <a:latin typeface="Garamond" pitchFamily="18" charset="0"/>
                <a:cs typeface="Arial" pitchFamily="34" charset="0"/>
              </a:rPr>
              <a:t>       w </a:t>
            </a:r>
            <a:r>
              <a:rPr lang="pl-PL" sz="2400" b="1" i="1" dirty="0">
                <a:latin typeface="Garamond" pitchFamily="18" charset="0"/>
                <a:cs typeface="Arial" pitchFamily="34" charset="0"/>
              </a:rPr>
              <a:t>Nowych Piekutach, obiad;</a:t>
            </a:r>
          </a:p>
          <a:p>
            <a:pPr marL="446088" indent="-357188">
              <a:buFont typeface="Wingdings" pitchFamily="2" charset="2"/>
              <a:buChar char="ü"/>
              <a:defRPr/>
            </a:pPr>
            <a:r>
              <a:rPr lang="pl-PL" sz="2400" b="1" i="1" dirty="0">
                <a:latin typeface="Garamond" pitchFamily="18" charset="0"/>
                <a:cs typeface="Arial" pitchFamily="34" charset="0"/>
              </a:rPr>
              <a:t>•	16.30 – 19.00 – prezentacja zadań wykonanych na trasie;</a:t>
            </a:r>
          </a:p>
          <a:p>
            <a:pPr marL="446088" indent="-357188">
              <a:buFont typeface="Wingdings" pitchFamily="2" charset="2"/>
              <a:buChar char="ü"/>
              <a:defRPr/>
            </a:pPr>
            <a:r>
              <a:rPr lang="pl-PL" sz="2400" b="1" i="1" dirty="0">
                <a:latin typeface="Garamond" pitchFamily="18" charset="0"/>
                <a:cs typeface="Arial" pitchFamily="34" charset="0"/>
              </a:rPr>
              <a:t>•	19.00 – 19.20  –  nabożeństwo majowe oraz msza św. </a:t>
            </a:r>
          </a:p>
          <a:p>
            <a:pPr marL="446088" indent="-357188">
              <a:buFont typeface="Wingdings" pitchFamily="2" charset="2"/>
              <a:buChar char="ü"/>
              <a:defRPr/>
            </a:pPr>
            <a:r>
              <a:rPr lang="pl-PL" sz="2400" b="1" i="1" dirty="0">
                <a:latin typeface="Garamond" pitchFamily="18" charset="0"/>
                <a:cs typeface="Arial" pitchFamily="34" charset="0"/>
              </a:rPr>
              <a:t>•	20.00 – 23.00 – dyskoteka;</a:t>
            </a:r>
          </a:p>
          <a:p>
            <a:pPr marL="446088" indent="-357188">
              <a:buFont typeface="Wingdings" pitchFamily="2" charset="2"/>
              <a:buChar char="ü"/>
              <a:defRPr/>
            </a:pPr>
            <a:r>
              <a:rPr lang="pl-PL" sz="2400" b="1" i="1" dirty="0">
                <a:latin typeface="Garamond" pitchFamily="18" charset="0"/>
                <a:cs typeface="Arial" pitchFamily="34" charset="0"/>
              </a:rPr>
              <a:t>•	23.30 – 6.00 – cisza nocna.</a:t>
            </a:r>
          </a:p>
          <a:p>
            <a:pPr>
              <a:defRPr/>
            </a:pP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619250" y="0"/>
            <a:ext cx="7056438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Arial" pitchFamily="34" charset="0"/>
              </a:rPr>
              <a:t>PROGRAM HODYSZEWSKICH DNI GIMNAZJALISTÓW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2000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2000"/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2000"/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2000"/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2000"/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2000"/>
                                        <p:tgtEl>
                                          <p:spTgt spid="419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2000"/>
                                        <p:tgtEl>
                                          <p:spTgt spid="419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250825" y="1052513"/>
            <a:ext cx="8281988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6088" indent="-357188">
              <a:defRPr/>
            </a:pPr>
            <a:r>
              <a:rPr lang="pl-PL" sz="3600" b="1" u="sng" dirty="0" smtClean="0">
                <a:solidFill>
                  <a:srgbClr val="FF0000"/>
                </a:solidFill>
                <a:latin typeface="Garamond" pitchFamily="18" charset="0"/>
                <a:cs typeface="Arial" pitchFamily="34" charset="0"/>
              </a:rPr>
              <a:t>II dzień</a:t>
            </a:r>
          </a:p>
          <a:p>
            <a:pPr marL="446088" indent="-357188">
              <a:defRPr/>
            </a:pPr>
            <a:endParaRPr lang="pl-PL" sz="2400" b="1" i="1" dirty="0">
              <a:solidFill>
                <a:prstClr val="black"/>
              </a:solidFill>
              <a:latin typeface="Garamond" pitchFamily="18" charset="0"/>
              <a:cs typeface="Arial" pitchFamily="34" charset="0"/>
            </a:endParaRPr>
          </a:p>
          <a:p>
            <a:pPr marL="446088" indent="-357188">
              <a:buFont typeface="Wingdings" pitchFamily="2" charset="2"/>
              <a:buChar char="ü"/>
              <a:defRPr/>
            </a:pPr>
            <a:r>
              <a:rPr lang="pl-PL" sz="2400" b="1" i="1" dirty="0">
                <a:solidFill>
                  <a:prstClr val="black"/>
                </a:solidFill>
                <a:latin typeface="Garamond" pitchFamily="18" charset="0"/>
                <a:cs typeface="Arial" pitchFamily="34" charset="0"/>
              </a:rPr>
              <a:t>•	7.00 – pobudka;</a:t>
            </a:r>
          </a:p>
          <a:p>
            <a:pPr marL="446088" indent="-357188">
              <a:buFont typeface="Wingdings" pitchFamily="2" charset="2"/>
              <a:buChar char="ü"/>
              <a:defRPr/>
            </a:pPr>
            <a:r>
              <a:rPr lang="pl-PL" sz="2400" b="1" i="1" dirty="0">
                <a:solidFill>
                  <a:prstClr val="black"/>
                </a:solidFill>
                <a:latin typeface="Garamond" pitchFamily="18" charset="0"/>
                <a:cs typeface="Arial" pitchFamily="34" charset="0"/>
              </a:rPr>
              <a:t>•	7.30 – 8.30 – śniadanie;</a:t>
            </a:r>
          </a:p>
          <a:p>
            <a:pPr marL="446088" indent="-357188">
              <a:buFont typeface="Wingdings" pitchFamily="2" charset="2"/>
              <a:buChar char="ü"/>
              <a:defRPr/>
            </a:pPr>
            <a:r>
              <a:rPr lang="pl-PL" sz="2400" b="1" i="1" dirty="0">
                <a:solidFill>
                  <a:prstClr val="black"/>
                </a:solidFill>
                <a:latin typeface="Garamond" pitchFamily="18" charset="0"/>
                <a:cs typeface="Arial" pitchFamily="34" charset="0"/>
              </a:rPr>
              <a:t>•	8.30 – 11.30 – </a:t>
            </a:r>
            <a:r>
              <a:rPr lang="pl-PL" sz="2400" b="1" i="1" dirty="0" smtClean="0">
                <a:solidFill>
                  <a:prstClr val="black"/>
                </a:solidFill>
                <a:latin typeface="Garamond" pitchFamily="18" charset="0"/>
                <a:cs typeface="Arial" pitchFamily="34" charset="0"/>
              </a:rPr>
              <a:t>warsztaty integracyjne;</a:t>
            </a:r>
            <a:endParaRPr lang="pl-PL" sz="2400" b="1" i="1" dirty="0">
              <a:solidFill>
                <a:prstClr val="black"/>
              </a:solidFill>
              <a:latin typeface="Garamond" pitchFamily="18" charset="0"/>
              <a:cs typeface="Arial" pitchFamily="34" charset="0"/>
            </a:endParaRPr>
          </a:p>
          <a:p>
            <a:pPr marL="446088" indent="-357188">
              <a:buFont typeface="Wingdings" pitchFamily="2" charset="2"/>
              <a:buChar char="ü"/>
              <a:defRPr/>
            </a:pPr>
            <a:r>
              <a:rPr lang="pl-PL" sz="2400" b="1" i="1" dirty="0">
                <a:solidFill>
                  <a:prstClr val="black"/>
                </a:solidFill>
                <a:latin typeface="Garamond" pitchFamily="18" charset="0"/>
                <a:cs typeface="Arial" pitchFamily="34" charset="0"/>
              </a:rPr>
              <a:t>•	11.30 – 12.30 – obiad;</a:t>
            </a:r>
          </a:p>
          <a:p>
            <a:pPr marL="446088" indent="-357188">
              <a:buFont typeface="Wingdings" pitchFamily="2" charset="2"/>
              <a:buChar char="ü"/>
              <a:defRPr/>
            </a:pPr>
            <a:r>
              <a:rPr lang="pl-PL" sz="2400" b="1" i="1" dirty="0">
                <a:solidFill>
                  <a:prstClr val="black"/>
                </a:solidFill>
                <a:latin typeface="Garamond" pitchFamily="18" charset="0"/>
                <a:cs typeface="Arial" pitchFamily="34" charset="0"/>
              </a:rPr>
              <a:t>•	12.30 – 14.30 – happening;</a:t>
            </a:r>
          </a:p>
          <a:p>
            <a:pPr marL="446088" indent="-357188">
              <a:buFont typeface="Wingdings" pitchFamily="2" charset="2"/>
              <a:buChar char="ü"/>
              <a:defRPr/>
            </a:pPr>
            <a:r>
              <a:rPr lang="pl-PL" sz="2400" b="1" i="1" dirty="0">
                <a:solidFill>
                  <a:prstClr val="black"/>
                </a:solidFill>
                <a:latin typeface="Garamond" pitchFamily="18" charset="0"/>
                <a:cs typeface="Arial" pitchFamily="34" charset="0"/>
              </a:rPr>
              <a:t>•	14.30 – 15.00 – podsumowanie; ogłoszenie wyników rywalizacji, wręczanie nagród, pożegnanie uczestników;</a:t>
            </a:r>
          </a:p>
          <a:p>
            <a:pPr>
              <a:defRPr/>
            </a:pPr>
            <a:endParaRPr lang="pl-PL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619250" y="0"/>
            <a:ext cx="7056438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Arial" pitchFamily="34" charset="0"/>
              </a:rPr>
              <a:t>PROGRAM HODYSZEWSKICH DNI GIMNAZJALISTÓW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728853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419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419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:\Users\Ikonka\Desktop\HDG PREZENTACJA\HISTORIA HDG\I.JPG"/>
          <p:cNvPicPr>
            <a:picLocks noChangeAspect="1" noChangeArrowheads="1"/>
          </p:cNvPicPr>
          <p:nvPr/>
        </p:nvPicPr>
        <p:blipFill>
          <a:blip r:embed="rId2" cstate="print"/>
          <a:srcRect t="30051" r="45653" b="41600"/>
          <a:stretch>
            <a:fillRect/>
          </a:stretch>
        </p:blipFill>
        <p:spPr bwMode="auto">
          <a:xfrm>
            <a:off x="3851920" y="4214593"/>
            <a:ext cx="3672408" cy="2643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Ikonka\Desktop\HDG PREZENTACJA\HISTORIA HDG\I.JPG"/>
          <p:cNvPicPr>
            <a:picLocks noChangeAspect="1" noChangeArrowheads="1"/>
          </p:cNvPicPr>
          <p:nvPr/>
        </p:nvPicPr>
        <p:blipFill>
          <a:blip r:embed="rId2" cstate="print"/>
          <a:srcRect t="59450" r="51324" b="16470"/>
          <a:stretch>
            <a:fillRect/>
          </a:stretch>
        </p:blipFill>
        <p:spPr bwMode="auto">
          <a:xfrm rot="1774595">
            <a:off x="5235505" y="1913410"/>
            <a:ext cx="3542384" cy="241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853" t="2686" r="72206" b="77844"/>
          <a:stretch>
            <a:fillRect/>
          </a:stretch>
        </p:blipFill>
        <p:spPr bwMode="auto">
          <a:xfrm rot="2851925">
            <a:off x="7023984" y="33316"/>
            <a:ext cx="1738304" cy="180038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59" name="Tytuł 1"/>
          <p:cNvSpPr>
            <a:spLocks noGrp="1"/>
          </p:cNvSpPr>
          <p:nvPr>
            <p:ph type="title"/>
          </p:nvPr>
        </p:nvSpPr>
        <p:spPr>
          <a:xfrm>
            <a:off x="-323850" y="476250"/>
            <a:ext cx="7416800" cy="1143000"/>
          </a:xfrm>
        </p:spPr>
        <p:txBody>
          <a:bodyPr/>
          <a:lstStyle/>
          <a:p>
            <a:pPr eaLnBrk="1" hangingPunct="1"/>
            <a:r>
              <a:rPr lang="pl-PL" b="1" dirty="0" smtClean="0">
                <a:latin typeface="Garamond" pitchFamily="18" charset="0"/>
              </a:rPr>
              <a:t>I HODYSZEWSKIE </a:t>
            </a:r>
            <a:br>
              <a:rPr lang="pl-PL" b="1" dirty="0" smtClean="0">
                <a:latin typeface="Garamond" pitchFamily="18" charset="0"/>
              </a:rPr>
            </a:br>
            <a:r>
              <a:rPr lang="pl-PL" b="1" dirty="0" smtClean="0">
                <a:latin typeface="Garamond" pitchFamily="18" charset="0"/>
              </a:rPr>
              <a:t>DNI GIMNAZJALISTÓW</a:t>
            </a:r>
            <a:r>
              <a:rPr lang="pl-PL" sz="4800" b="1" dirty="0" smtClean="0">
                <a:latin typeface="Garamond" pitchFamily="18" charset="0"/>
              </a:rPr>
              <a:t/>
            </a:r>
            <a:br>
              <a:rPr lang="pl-PL" sz="4800" b="1" dirty="0" smtClean="0">
                <a:latin typeface="Garamond" pitchFamily="18" charset="0"/>
              </a:rPr>
            </a:br>
            <a:endParaRPr lang="pl-PL" sz="4800" b="1" dirty="0" smtClean="0">
              <a:latin typeface="Garamond" pitchFamily="18" charset="0"/>
            </a:endParaRPr>
          </a:p>
        </p:txBody>
      </p:sp>
      <p:sp>
        <p:nvSpPr>
          <p:cNvPr id="19460" name="pole tekstowe 4"/>
          <p:cNvSpPr txBox="1">
            <a:spLocks noChangeArrowheads="1"/>
          </p:cNvSpPr>
          <p:nvPr/>
        </p:nvSpPr>
        <p:spPr bwMode="auto">
          <a:xfrm>
            <a:off x="827088" y="1268413"/>
            <a:ext cx="777716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 b="1" i="1" dirty="0">
                <a:solidFill>
                  <a:srgbClr val="FF0000"/>
                </a:solidFill>
                <a:latin typeface="Garamond" pitchFamily="18" charset="0"/>
              </a:rPr>
              <a:t>Podlasie – nasza mała Ojczyzna </a:t>
            </a:r>
            <a:endParaRPr lang="pl-PL" sz="3200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79388" y="2060575"/>
            <a:ext cx="5688012" cy="4678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  <a:cs typeface="+mn-cs"/>
              </a:rPr>
              <a:t>Data: </a:t>
            </a:r>
            <a:r>
              <a:rPr lang="pl-PL" sz="2000" b="1" dirty="0">
                <a:latin typeface="Garamond" pitchFamily="18" charset="0"/>
                <a:cs typeface="+mn-cs"/>
              </a:rPr>
              <a:t>18 - 19 czerwca 2004r.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  <a:cs typeface="+mn-cs"/>
              </a:rPr>
              <a:t>Uczestnicy: </a:t>
            </a:r>
            <a:r>
              <a:rPr lang="pl-PL" sz="2000" b="1" dirty="0">
                <a:latin typeface="Garamond" pitchFamily="18" charset="0"/>
                <a:cs typeface="+mn-cs"/>
              </a:rPr>
              <a:t>10 drużyn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  <a:cs typeface="+mn-cs"/>
              </a:rPr>
              <a:t>Trasa przemarszu:</a:t>
            </a:r>
            <a:r>
              <a:rPr lang="pl-PL" sz="2000" b="1" dirty="0">
                <a:latin typeface="Garamond" pitchFamily="18" charset="0"/>
                <a:cs typeface="+mn-cs"/>
              </a:rPr>
              <a:t> 20 km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  <a:cs typeface="+mn-cs"/>
              </a:rPr>
              <a:t>Zadania: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latin typeface="Garamond" pitchFamily="18" charset="0"/>
                <a:cs typeface="+mn-cs"/>
              </a:rPr>
              <a:t>- opracowanie strojów nawiązujących tematycznie do charakteru imprezy,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latin typeface="Garamond" pitchFamily="18" charset="0"/>
                <a:cs typeface="+mn-cs"/>
              </a:rPr>
              <a:t>- przygotowanie spektaklu o tematyce regionalnej,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latin typeface="Garamond" pitchFamily="18" charset="0"/>
                <a:cs typeface="+mn-cs"/>
              </a:rPr>
              <a:t>- przygotowanie dwóch uczestników do udziału </a:t>
            </a:r>
            <a:br>
              <a:rPr lang="pl-PL" sz="2000" b="1" dirty="0">
                <a:latin typeface="Garamond" pitchFamily="18" charset="0"/>
                <a:cs typeface="+mn-cs"/>
              </a:rPr>
            </a:br>
            <a:r>
              <a:rPr lang="pl-PL" sz="2000" b="1" dirty="0">
                <a:latin typeface="Garamond" pitchFamily="18" charset="0"/>
                <a:cs typeface="+mn-cs"/>
              </a:rPr>
              <a:t>w indywidualnym konkursie wiedzy o historii Podlasia.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  <a:cs typeface="+mn-cs"/>
              </a:rPr>
              <a:t>Imprezy towarzyszące: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sz="2000" b="1" dirty="0">
                <a:latin typeface="Garamond" pitchFamily="18" charset="0"/>
                <a:cs typeface="+mn-cs"/>
              </a:rPr>
              <a:t>koncert muzyki chrześcijańskiej w wykonaniu zespołów </a:t>
            </a:r>
            <a:r>
              <a:rPr lang="pl-PL" sz="2000" b="1" i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+mn-cs"/>
              </a:rPr>
              <a:t>Silence</a:t>
            </a:r>
            <a:r>
              <a:rPr lang="pl-PL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+mn-cs"/>
              </a:rPr>
              <a:t>,</a:t>
            </a:r>
            <a:r>
              <a:rPr lang="pl-PL" sz="2000" b="1" dirty="0">
                <a:latin typeface="Garamond" pitchFamily="18" charset="0"/>
                <a:cs typeface="+mn-cs"/>
              </a:rPr>
              <a:t>  </a:t>
            </a:r>
            <a:r>
              <a:rPr lang="pl-PL" sz="2000" b="1" i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+mn-cs"/>
              </a:rPr>
              <a:t>Chili</a:t>
            </a:r>
            <a:r>
              <a:rPr lang="pl-PL" sz="2000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+mn-cs"/>
              </a:rPr>
              <a:t> my,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sz="2000" b="1" dirty="0">
                <a:latin typeface="Garamond" pitchFamily="18" charset="0"/>
                <a:cs typeface="+mn-cs"/>
              </a:rPr>
              <a:t>ognisko.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0" decel="100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Ikonka\Desktop\HDG PREZENTACJA\HISTORIA HDG\II.JPG"/>
          <p:cNvPicPr>
            <a:picLocks noChangeAspect="1" noChangeArrowheads="1"/>
          </p:cNvPicPr>
          <p:nvPr/>
        </p:nvPicPr>
        <p:blipFill>
          <a:blip r:embed="rId2" cstate="print"/>
          <a:srcRect l="28540" t="16525" r="40038" b="68625"/>
          <a:stretch>
            <a:fillRect/>
          </a:stretch>
        </p:blipFill>
        <p:spPr bwMode="auto">
          <a:xfrm rot="21221458">
            <a:off x="4355187" y="1313200"/>
            <a:ext cx="4359301" cy="2842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219" name="Picture 3" descr="C:\Users\Ikonka\Desktop\HDG PREZENTACJA\HISTORIA HDG\II.JPG"/>
          <p:cNvPicPr>
            <a:picLocks noChangeAspect="1" noChangeArrowheads="1"/>
          </p:cNvPicPr>
          <p:nvPr/>
        </p:nvPicPr>
        <p:blipFill>
          <a:blip r:embed="rId2" cstate="print"/>
          <a:srcRect l="20341" t="49457" r="49380" b="37424"/>
          <a:stretch>
            <a:fillRect/>
          </a:stretch>
        </p:blipFill>
        <p:spPr bwMode="auto">
          <a:xfrm rot="786131">
            <a:off x="4101342" y="4120781"/>
            <a:ext cx="4780896" cy="285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157" t="28614" r="68976" b="51244"/>
          <a:stretch>
            <a:fillRect/>
          </a:stretch>
        </p:blipFill>
        <p:spPr bwMode="auto">
          <a:xfrm rot="20815297">
            <a:off x="7098712" y="275958"/>
            <a:ext cx="1852491" cy="191637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3" name="Prostokąt 1"/>
          <p:cNvSpPr>
            <a:spLocks noChangeArrowheads="1"/>
          </p:cNvSpPr>
          <p:nvPr/>
        </p:nvSpPr>
        <p:spPr bwMode="auto">
          <a:xfrm>
            <a:off x="0" y="0"/>
            <a:ext cx="70929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400" b="1" dirty="0">
                <a:latin typeface="Garamond" pitchFamily="18" charset="0"/>
              </a:rPr>
              <a:t>II HODYSZEWSKIE </a:t>
            </a:r>
            <a:br>
              <a:rPr lang="pl-PL" sz="4400" b="1" dirty="0">
                <a:latin typeface="Garamond" pitchFamily="18" charset="0"/>
              </a:rPr>
            </a:br>
            <a:r>
              <a:rPr lang="pl-PL" sz="4400" b="1" dirty="0">
                <a:latin typeface="Garamond" pitchFamily="18" charset="0"/>
              </a:rPr>
              <a:t>DNI GIMNAZJALISTÓW</a:t>
            </a:r>
            <a:endParaRPr lang="pl-PL" sz="4400" dirty="0">
              <a:latin typeface="Garamond" pitchFamily="18" charset="0"/>
            </a:endParaRPr>
          </a:p>
        </p:txBody>
      </p:sp>
      <p:sp>
        <p:nvSpPr>
          <p:cNvPr id="20484" name="pole tekstowe 2"/>
          <p:cNvSpPr txBox="1">
            <a:spLocks noChangeArrowheads="1"/>
          </p:cNvSpPr>
          <p:nvPr/>
        </p:nvSpPr>
        <p:spPr bwMode="auto">
          <a:xfrm>
            <a:off x="539750" y="1125538"/>
            <a:ext cx="54006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 b="1" i="1">
                <a:solidFill>
                  <a:srgbClr val="FF0000"/>
                </a:solidFill>
                <a:latin typeface="Garamond" pitchFamily="18" charset="0"/>
              </a:rPr>
              <a:t>„Pielęgnujmy i kultywujmy </a:t>
            </a:r>
            <a:br>
              <a:rPr lang="pl-PL" sz="3200" b="1" i="1">
                <a:solidFill>
                  <a:srgbClr val="FF0000"/>
                </a:solidFill>
                <a:latin typeface="Garamond" pitchFamily="18" charset="0"/>
              </a:rPr>
            </a:br>
            <a:r>
              <a:rPr lang="pl-PL" sz="3200" b="1" i="1">
                <a:solidFill>
                  <a:srgbClr val="FF0000"/>
                </a:solidFill>
                <a:latin typeface="Garamond" pitchFamily="18" charset="0"/>
              </a:rPr>
              <a:t>tradycje Podlasia</a:t>
            </a:r>
            <a:r>
              <a:rPr lang="pl-PL" sz="3200" b="1">
                <a:solidFill>
                  <a:srgbClr val="FF0000"/>
                </a:solidFill>
                <a:latin typeface="Garamond" pitchFamily="18" charset="0"/>
              </a:rPr>
              <a:t>”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79388" y="2205038"/>
            <a:ext cx="6553200" cy="4708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  <a:cs typeface="+mn-cs"/>
              </a:rPr>
              <a:t>Data:</a:t>
            </a:r>
            <a:r>
              <a:rPr lang="pl-PL" sz="2000" b="1" dirty="0">
                <a:latin typeface="Garamond" pitchFamily="18" charset="0"/>
                <a:cs typeface="+mn-cs"/>
              </a:rPr>
              <a:t> 20 - 21 maja 2005r.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  <a:cs typeface="+mn-cs"/>
              </a:rPr>
              <a:t>Uczestnicy:</a:t>
            </a:r>
            <a:r>
              <a:rPr lang="pl-PL" sz="2000" b="1" dirty="0">
                <a:latin typeface="Garamond" pitchFamily="18" charset="0"/>
                <a:cs typeface="+mn-cs"/>
              </a:rPr>
              <a:t>  17 drużyn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  <a:cs typeface="+mn-cs"/>
              </a:rPr>
              <a:t>Trasa przemarszu: </a:t>
            </a:r>
            <a:r>
              <a:rPr lang="pl-PL" sz="2000" b="1" dirty="0">
                <a:latin typeface="Garamond" pitchFamily="18" charset="0"/>
                <a:cs typeface="+mn-cs"/>
              </a:rPr>
              <a:t>15 km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  <a:cs typeface="+mn-cs"/>
              </a:rPr>
              <a:t>Zadania: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latin typeface="Garamond" pitchFamily="18" charset="0"/>
                <a:cs typeface="+mn-cs"/>
              </a:rPr>
              <a:t>- przygotowanie kostiumów nawiązujących do hasła przewodniego,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latin typeface="Garamond" pitchFamily="18" charset="0"/>
                <a:cs typeface="+mn-cs"/>
              </a:rPr>
              <a:t>- opracowanie folderu reklamującego szkołę drużyny,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latin typeface="Garamond" pitchFamily="18" charset="0"/>
                <a:cs typeface="+mn-cs"/>
              </a:rPr>
              <a:t>- zaprezentowanie scenki kabaretowej nawiązującej </a:t>
            </a:r>
            <a:br>
              <a:rPr lang="pl-PL" sz="2000" b="1" dirty="0">
                <a:latin typeface="Garamond" pitchFamily="18" charset="0"/>
                <a:cs typeface="+mn-cs"/>
              </a:rPr>
            </a:br>
            <a:r>
              <a:rPr lang="pl-PL" sz="2000" b="1" dirty="0">
                <a:latin typeface="Garamond" pitchFamily="18" charset="0"/>
                <a:cs typeface="+mn-cs"/>
              </a:rPr>
              <a:t> do regionalnych zwyczajów,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latin typeface="Garamond" pitchFamily="18" charset="0"/>
                <a:cs typeface="+mn-cs"/>
              </a:rPr>
              <a:t>- przygotowanie dwóch uczestników do udziału </a:t>
            </a:r>
            <a:br>
              <a:rPr lang="pl-PL" sz="2000" b="1" dirty="0">
                <a:latin typeface="Garamond" pitchFamily="18" charset="0"/>
                <a:cs typeface="+mn-cs"/>
              </a:rPr>
            </a:br>
            <a:r>
              <a:rPr lang="pl-PL" sz="2000" b="1" dirty="0">
                <a:latin typeface="Garamond" pitchFamily="18" charset="0"/>
                <a:cs typeface="+mn-cs"/>
              </a:rPr>
              <a:t>w indywidualnym konkursie wiedzy pod hasłem: </a:t>
            </a:r>
            <a:br>
              <a:rPr lang="pl-PL" sz="2000" b="1" dirty="0">
                <a:latin typeface="Garamond" pitchFamily="18" charset="0"/>
                <a:cs typeface="+mn-cs"/>
              </a:rPr>
            </a:br>
            <a:r>
              <a:rPr lang="pl-PL" b="1" i="1" dirty="0">
                <a:latin typeface="Garamond" pitchFamily="18" charset="0"/>
                <a:cs typeface="+mn-cs"/>
              </a:rPr>
              <a:t>Podlasie – tradycje, historia, zwyczaje.</a:t>
            </a:r>
            <a:endParaRPr lang="pl-PL" b="1" dirty="0">
              <a:latin typeface="Garamond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  <a:cs typeface="+mn-cs"/>
              </a:rPr>
              <a:t>Imprezy towarzyszące: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sz="2000" b="1" dirty="0">
                <a:latin typeface="Garamond" pitchFamily="18" charset="0"/>
                <a:cs typeface="+mn-cs"/>
              </a:rPr>
              <a:t>występ kabaretu</a:t>
            </a:r>
            <a:r>
              <a:rPr lang="pl-PL" sz="2000" b="1" i="1" dirty="0">
                <a:latin typeface="Garamond" pitchFamily="18" charset="0"/>
                <a:cs typeface="+mn-cs"/>
              </a:rPr>
              <a:t> </a:t>
            </a:r>
            <a:r>
              <a:rPr lang="pl-PL" sz="2000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+mn-cs"/>
              </a:rPr>
              <a:t>Widelec,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sz="2000" b="1" dirty="0">
                <a:latin typeface="Garamond" pitchFamily="18" charset="0"/>
                <a:cs typeface="+mn-cs"/>
              </a:rPr>
              <a:t>dyskoteka</a:t>
            </a:r>
            <a:r>
              <a:rPr lang="pl-PL" sz="2000" b="1" i="1" dirty="0">
                <a:latin typeface="Garamond" pitchFamily="18" charset="0"/>
                <a:cs typeface="+mn-cs"/>
              </a:rPr>
              <a:t>.</a:t>
            </a:r>
            <a:endParaRPr lang="pl-PL" sz="2000" b="1" dirty="0">
              <a:latin typeface="Garamond" pitchFamily="18" charset="0"/>
              <a:cs typeface="+mn-cs"/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0" decel="100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Ikonka\Desktop\HDG PREZENTACJA\HISTORIA HDG\III-2.JPG"/>
          <p:cNvPicPr>
            <a:picLocks noChangeAspect="1" noChangeArrowheads="1"/>
          </p:cNvPicPr>
          <p:nvPr/>
        </p:nvPicPr>
        <p:blipFill>
          <a:blip r:embed="rId2" cstate="print"/>
          <a:srcRect t="1701" r="21021" b="58400"/>
          <a:stretch>
            <a:fillRect/>
          </a:stretch>
        </p:blipFill>
        <p:spPr bwMode="auto">
          <a:xfrm>
            <a:off x="4211960" y="1196752"/>
            <a:ext cx="4587163" cy="319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195" name="Picture 3" descr="C:\Users\Ikonka\Desktop\HDG PREZENTACJA\HISTORIA HDG\III-2.JPG"/>
          <p:cNvPicPr>
            <a:picLocks noChangeAspect="1" noChangeArrowheads="1"/>
          </p:cNvPicPr>
          <p:nvPr/>
        </p:nvPicPr>
        <p:blipFill>
          <a:blip r:embed="rId3" cstate="print"/>
          <a:srcRect t="43700" r="19571" b="16400"/>
          <a:stretch>
            <a:fillRect/>
          </a:stretch>
        </p:blipFill>
        <p:spPr bwMode="auto">
          <a:xfrm>
            <a:off x="4754056" y="3852292"/>
            <a:ext cx="4389944" cy="300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32877" t="27272" r="41182" b="53258"/>
          <a:stretch>
            <a:fillRect/>
          </a:stretch>
        </p:blipFill>
        <p:spPr bwMode="auto">
          <a:xfrm>
            <a:off x="6804248" y="116632"/>
            <a:ext cx="2016224" cy="208823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07" name="Prostokąt 1"/>
          <p:cNvSpPr>
            <a:spLocks noChangeArrowheads="1"/>
          </p:cNvSpPr>
          <p:nvPr/>
        </p:nvSpPr>
        <p:spPr bwMode="auto">
          <a:xfrm>
            <a:off x="0" y="-171450"/>
            <a:ext cx="74168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400" b="1" dirty="0">
                <a:latin typeface="Garamond" pitchFamily="18" charset="0"/>
              </a:rPr>
              <a:t>III HODYSZEWSKIE </a:t>
            </a:r>
            <a:br>
              <a:rPr lang="pl-PL" sz="4400" b="1" dirty="0">
                <a:latin typeface="Garamond" pitchFamily="18" charset="0"/>
              </a:rPr>
            </a:br>
            <a:r>
              <a:rPr lang="pl-PL" sz="4400" b="1" dirty="0">
                <a:latin typeface="Garamond" pitchFamily="18" charset="0"/>
              </a:rPr>
              <a:t>DNI GIMNAZJALISTÓW</a:t>
            </a:r>
            <a:endParaRPr lang="pl-PL" sz="4400" dirty="0">
              <a:latin typeface="Garamond" pitchFamily="18" charset="0"/>
            </a:endParaRPr>
          </a:p>
        </p:txBody>
      </p:sp>
      <p:sp>
        <p:nvSpPr>
          <p:cNvPr id="21508" name="pole tekstowe 2"/>
          <p:cNvSpPr txBox="1">
            <a:spLocks noChangeArrowheads="1"/>
          </p:cNvSpPr>
          <p:nvPr/>
        </p:nvSpPr>
        <p:spPr bwMode="auto">
          <a:xfrm>
            <a:off x="1258888" y="1052513"/>
            <a:ext cx="460851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 b="1" i="1">
                <a:solidFill>
                  <a:srgbClr val="FF0000"/>
                </a:solidFill>
                <a:latin typeface="Garamond" pitchFamily="18" charset="0"/>
              </a:rPr>
              <a:t>Młodość to serce narodu</a:t>
            </a:r>
            <a:endParaRPr lang="pl-PL" sz="3200" b="1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0" y="1503363"/>
            <a:ext cx="7667625" cy="5354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i="1" dirty="0">
                <a:solidFill>
                  <a:srgbClr val="FF0000"/>
                </a:solidFill>
                <a:latin typeface="Garamond" pitchFamily="18" charset="0"/>
                <a:cs typeface="+mn-cs"/>
              </a:rPr>
              <a:t>Data:</a:t>
            </a:r>
            <a:r>
              <a:rPr lang="pl-PL" b="1" dirty="0">
                <a:solidFill>
                  <a:srgbClr val="FF0000"/>
                </a:solidFill>
                <a:latin typeface="Garamond" pitchFamily="18" charset="0"/>
                <a:cs typeface="+mn-cs"/>
              </a:rPr>
              <a:t>  </a:t>
            </a:r>
            <a:r>
              <a:rPr lang="pl-PL" b="1" dirty="0">
                <a:latin typeface="Garamond" pitchFamily="18" charset="0"/>
                <a:cs typeface="+mn-cs"/>
              </a:rPr>
              <a:t>18 - 19 maja 2006r.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i="1" dirty="0">
                <a:solidFill>
                  <a:srgbClr val="FF0000"/>
                </a:solidFill>
                <a:latin typeface="Garamond" pitchFamily="18" charset="0"/>
                <a:cs typeface="+mn-cs"/>
              </a:rPr>
              <a:t>Uczestnicy:  </a:t>
            </a:r>
            <a:r>
              <a:rPr lang="pl-PL" b="1" dirty="0">
                <a:latin typeface="Garamond" pitchFamily="18" charset="0"/>
                <a:cs typeface="+mn-cs"/>
              </a:rPr>
              <a:t>19 drużyn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i="1" dirty="0">
                <a:solidFill>
                  <a:srgbClr val="FF0000"/>
                </a:solidFill>
                <a:latin typeface="Garamond" pitchFamily="18" charset="0"/>
                <a:cs typeface="+mn-cs"/>
              </a:rPr>
              <a:t>Trasa przemarszu: </a:t>
            </a:r>
            <a:r>
              <a:rPr lang="pl-PL" b="1" dirty="0">
                <a:latin typeface="Garamond" pitchFamily="18" charset="0"/>
                <a:cs typeface="+mn-cs"/>
              </a:rPr>
              <a:t>15 km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i="1" dirty="0">
                <a:solidFill>
                  <a:srgbClr val="FF0000"/>
                </a:solidFill>
                <a:latin typeface="Garamond" pitchFamily="18" charset="0"/>
                <a:cs typeface="+mn-cs"/>
              </a:rPr>
              <a:t>Zadania: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latin typeface="Garamond" pitchFamily="18" charset="0"/>
                <a:cs typeface="+mn-cs"/>
              </a:rPr>
              <a:t>- uszycie maskotki promującej dni gimnazjalistów,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latin typeface="Garamond" pitchFamily="18" charset="0"/>
                <a:cs typeface="+mn-cs"/>
              </a:rPr>
              <a:t>- wykonanie strojów nawiązujących do charakteru imprezy,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latin typeface="Garamond" pitchFamily="18" charset="0"/>
                <a:cs typeface="+mn-cs"/>
              </a:rPr>
              <a:t>-wystawienie reprezentantów do konkursu recytatorskiego </a:t>
            </a:r>
            <a:br>
              <a:rPr lang="pl-PL" b="1" dirty="0">
                <a:latin typeface="Garamond" pitchFamily="18" charset="0"/>
                <a:cs typeface="+mn-cs"/>
              </a:rPr>
            </a:br>
            <a:r>
              <a:rPr lang="pl-PL" b="1" dirty="0">
                <a:latin typeface="Garamond" pitchFamily="18" charset="0"/>
                <a:cs typeface="+mn-cs"/>
              </a:rPr>
              <a:t>oraz konkursu poezji śpiewanej,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latin typeface="Garamond" pitchFamily="18" charset="0"/>
                <a:cs typeface="+mn-cs"/>
              </a:rPr>
              <a:t>- przygotowanie dwóch uczestników do testu </a:t>
            </a:r>
            <a:br>
              <a:rPr lang="pl-PL" b="1" dirty="0">
                <a:latin typeface="Garamond" pitchFamily="18" charset="0"/>
                <a:cs typeface="+mn-cs"/>
              </a:rPr>
            </a:br>
            <a:r>
              <a:rPr lang="pl-PL" b="1" dirty="0">
                <a:latin typeface="Garamond" pitchFamily="18" charset="0"/>
                <a:cs typeface="+mn-cs"/>
              </a:rPr>
              <a:t>o życiu i twórczości Adama Mickiewicza,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latin typeface="Garamond" pitchFamily="18" charset="0"/>
                <a:cs typeface="+mn-cs"/>
              </a:rPr>
              <a:t>- wyłonienie jednego gimnazjalisty do meczu w piłkę nożną </a:t>
            </a:r>
            <a:br>
              <a:rPr lang="pl-PL" b="1" dirty="0">
                <a:latin typeface="Garamond" pitchFamily="18" charset="0"/>
                <a:cs typeface="+mn-cs"/>
              </a:rPr>
            </a:br>
            <a:r>
              <a:rPr lang="pl-PL" b="1" dirty="0">
                <a:latin typeface="Garamond" pitchFamily="18" charset="0"/>
                <a:cs typeface="+mn-cs"/>
              </a:rPr>
              <a:t>pomiędzy organizatorami a uczestnikami.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i="1" dirty="0">
                <a:solidFill>
                  <a:srgbClr val="FF0000"/>
                </a:solidFill>
                <a:latin typeface="Garamond" pitchFamily="18" charset="0"/>
                <a:cs typeface="+mn-cs"/>
              </a:rPr>
              <a:t>Niespodzianki: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latin typeface="Garamond" pitchFamily="18" charset="0"/>
                <a:cs typeface="+mn-cs"/>
              </a:rPr>
              <a:t>- ułożenie piosenki rajdowej pt. </a:t>
            </a:r>
            <a:r>
              <a:rPr lang="pl-PL" b="1" i="1" dirty="0">
                <a:latin typeface="Garamond" pitchFamily="18" charset="0"/>
                <a:cs typeface="+mn-cs"/>
              </a:rPr>
              <a:t>Młodość ma swoje prawa</a:t>
            </a:r>
            <a:r>
              <a:rPr lang="pl-PL" b="1" dirty="0">
                <a:latin typeface="Garamond" pitchFamily="18" charset="0"/>
                <a:cs typeface="+mn-cs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latin typeface="Garamond" pitchFamily="18" charset="0"/>
                <a:cs typeface="+mn-cs"/>
              </a:rPr>
              <a:t>- zebranie informacji o zabytkach gminy Nowe Piekuty,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latin typeface="Garamond" pitchFamily="18" charset="0"/>
                <a:cs typeface="+mn-cs"/>
              </a:rPr>
              <a:t>- wykonanie lalki – bohaterki wybranego utworu Adama Mickiewicza.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i="1" dirty="0">
                <a:solidFill>
                  <a:srgbClr val="FF0000"/>
                </a:solidFill>
                <a:latin typeface="Garamond" pitchFamily="18" charset="0"/>
                <a:cs typeface="+mn-cs"/>
              </a:rPr>
              <a:t>Imprezy towarzyszące: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latin typeface="Garamond" pitchFamily="18" charset="0"/>
                <a:cs typeface="+mn-cs"/>
              </a:rPr>
              <a:t>- koncert muzyki chrześcijańskiej w wykonaniu </a:t>
            </a:r>
            <a:br>
              <a:rPr lang="pl-PL" b="1" dirty="0">
                <a:latin typeface="Garamond" pitchFamily="18" charset="0"/>
                <a:cs typeface="+mn-cs"/>
              </a:rPr>
            </a:br>
            <a:r>
              <a:rPr lang="pl-PL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+mn-cs"/>
              </a:rPr>
              <a:t>rodziny Zalewskich z Brańska.</a:t>
            </a: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Ikonka\Desktop\HDG PREZENTACJA\HISTORIA HDG\IV-1.JPG"/>
          <p:cNvPicPr>
            <a:picLocks noChangeAspect="1" noChangeArrowheads="1"/>
          </p:cNvPicPr>
          <p:nvPr/>
        </p:nvPicPr>
        <p:blipFill>
          <a:blip r:embed="rId2" cstate="print"/>
          <a:srcRect t="33200" r="33347" b="34250"/>
          <a:stretch>
            <a:fillRect/>
          </a:stretch>
        </p:blipFill>
        <p:spPr bwMode="auto">
          <a:xfrm rot="1046402">
            <a:off x="5348879" y="2003659"/>
            <a:ext cx="3831932" cy="2408337"/>
          </a:xfrm>
          <a:prstGeom prst="decagon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Picture 3" descr="C:\Users\Ikonka\Desktop\HDG PREZENTACJA\HISTORIA HDG\IV-2.JPG"/>
          <p:cNvPicPr>
            <a:picLocks noChangeAspect="1" noChangeArrowheads="1"/>
          </p:cNvPicPr>
          <p:nvPr/>
        </p:nvPicPr>
        <p:blipFill>
          <a:blip r:embed="rId3" cstate="print"/>
          <a:srcRect t="3801" r="34061" b="67849"/>
          <a:stretch>
            <a:fillRect/>
          </a:stretch>
        </p:blipFill>
        <p:spPr bwMode="auto">
          <a:xfrm rot="20150472">
            <a:off x="6568983" y="4809265"/>
            <a:ext cx="2569288" cy="1863363"/>
          </a:xfrm>
          <a:prstGeom prst="dodecagon">
            <a:avLst/>
          </a:prstGeom>
          <a:noFill/>
          <a:effectLst>
            <a:glow rad="139700">
              <a:srgbClr val="FF0000">
                <a:alpha val="40000"/>
              </a:srgbClr>
            </a:glo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29171" t="3102" r="43962" b="78100"/>
          <a:stretch>
            <a:fillRect/>
          </a:stretch>
        </p:blipFill>
        <p:spPr bwMode="auto">
          <a:xfrm rot="3064451">
            <a:off x="6804248" y="188640"/>
            <a:ext cx="2088232" cy="201622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2" name="Prostokąt 1"/>
          <p:cNvSpPr>
            <a:spLocks noChangeArrowheads="1"/>
          </p:cNvSpPr>
          <p:nvPr/>
        </p:nvSpPr>
        <p:spPr bwMode="auto">
          <a:xfrm>
            <a:off x="0" y="0"/>
            <a:ext cx="74168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400" b="1" dirty="0">
                <a:latin typeface="Garamond" pitchFamily="18" charset="0"/>
              </a:rPr>
              <a:t>IV HODYSZEWSKIE </a:t>
            </a:r>
          </a:p>
          <a:p>
            <a:pPr algn="ctr"/>
            <a:r>
              <a:rPr lang="pl-PL" sz="4400" b="1" dirty="0">
                <a:latin typeface="Garamond" pitchFamily="18" charset="0"/>
              </a:rPr>
              <a:t>DNI GIMNAZJALISTÓW</a:t>
            </a:r>
            <a:endParaRPr lang="pl-PL" sz="4400" dirty="0">
              <a:latin typeface="Garamond" pitchFamily="18" charset="0"/>
            </a:endParaRPr>
          </a:p>
        </p:txBody>
      </p:sp>
      <p:sp>
        <p:nvSpPr>
          <p:cNvPr id="22533" name="pole tekstowe 2"/>
          <p:cNvSpPr txBox="1">
            <a:spLocks noChangeArrowheads="1"/>
          </p:cNvSpPr>
          <p:nvPr/>
        </p:nvSpPr>
        <p:spPr bwMode="auto">
          <a:xfrm>
            <a:off x="0" y="1196975"/>
            <a:ext cx="8280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 b="1" i="1">
                <a:solidFill>
                  <a:srgbClr val="FF0000"/>
                </a:solidFill>
                <a:latin typeface="Garamond" pitchFamily="18" charset="0"/>
              </a:rPr>
              <a:t>Szukajcie nowych nieodkrytych dróg</a:t>
            </a:r>
            <a:endParaRPr lang="pl-PL" sz="3200" b="1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11" name="pole tekstowe 10"/>
          <p:cNvSpPr txBox="1">
            <a:spLocks noChangeArrowheads="1"/>
          </p:cNvSpPr>
          <p:nvPr/>
        </p:nvSpPr>
        <p:spPr bwMode="auto">
          <a:xfrm>
            <a:off x="0" y="1484784"/>
            <a:ext cx="8892480" cy="560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i="1" dirty="0">
                <a:solidFill>
                  <a:srgbClr val="FF0000"/>
                </a:solidFill>
                <a:latin typeface="Garamond" pitchFamily="18" charset="0"/>
              </a:rPr>
              <a:t>Data:  </a:t>
            </a:r>
            <a:r>
              <a:rPr lang="pl-PL" b="1" dirty="0">
                <a:latin typeface="Garamond" pitchFamily="18" charset="0"/>
              </a:rPr>
              <a:t>17 – 18 maja 2007r. 	</a:t>
            </a:r>
          </a:p>
          <a:p>
            <a:r>
              <a:rPr lang="pl-PL" b="1" i="1" dirty="0">
                <a:solidFill>
                  <a:srgbClr val="FF0000"/>
                </a:solidFill>
                <a:latin typeface="Garamond" pitchFamily="18" charset="0"/>
              </a:rPr>
              <a:t>Uczestnicy:  </a:t>
            </a:r>
            <a:r>
              <a:rPr lang="pl-PL" b="1" dirty="0">
                <a:latin typeface="Garamond" pitchFamily="18" charset="0"/>
              </a:rPr>
              <a:t>18 drużyn	</a:t>
            </a:r>
          </a:p>
          <a:p>
            <a:r>
              <a:rPr lang="pl-PL" b="1" i="1" dirty="0">
                <a:solidFill>
                  <a:srgbClr val="FF0000"/>
                </a:solidFill>
                <a:latin typeface="Garamond" pitchFamily="18" charset="0"/>
              </a:rPr>
              <a:t>Trasa przemarszu: </a:t>
            </a:r>
            <a:r>
              <a:rPr lang="pl-PL" b="1" dirty="0">
                <a:latin typeface="Garamond" pitchFamily="18" charset="0"/>
              </a:rPr>
              <a:t>15 km</a:t>
            </a:r>
          </a:p>
          <a:p>
            <a:r>
              <a:rPr lang="pl-PL" b="1" i="1" dirty="0">
                <a:solidFill>
                  <a:srgbClr val="FF0000"/>
                </a:solidFill>
                <a:latin typeface="Garamond" pitchFamily="18" charset="0"/>
              </a:rPr>
              <a:t>Zadania:</a:t>
            </a:r>
          </a:p>
          <a:p>
            <a:pPr>
              <a:buFontTx/>
              <a:buChar char="-"/>
            </a:pPr>
            <a:r>
              <a:rPr lang="pl-PL" b="1" dirty="0">
                <a:latin typeface="Garamond" pitchFamily="18" charset="0"/>
              </a:rPr>
              <a:t>zaprojektowanie i uszycie „mundurków szkolnych” </a:t>
            </a:r>
          </a:p>
          <a:p>
            <a:pPr>
              <a:buFontTx/>
              <a:buChar char="-"/>
            </a:pPr>
            <a:r>
              <a:rPr lang="pl-PL" b="1" dirty="0">
                <a:latin typeface="Garamond" pitchFamily="18" charset="0"/>
              </a:rPr>
              <a:t>przygotowanie multimedialnej prezentacji lub filmu </a:t>
            </a:r>
            <a:r>
              <a:rPr lang="pl-PL" b="1" dirty="0" smtClean="0">
                <a:latin typeface="Garamond" pitchFamily="18" charset="0"/>
              </a:rPr>
              <a:t>pt</a:t>
            </a:r>
            <a:r>
              <a:rPr lang="pl-PL" b="1" dirty="0">
                <a:latin typeface="Garamond" pitchFamily="18" charset="0"/>
              </a:rPr>
              <a:t>. </a:t>
            </a:r>
            <a:r>
              <a:rPr lang="pl-PL" b="1" i="1" dirty="0">
                <a:latin typeface="Garamond" pitchFamily="18" charset="0"/>
              </a:rPr>
              <a:t>Szukamy nowych nieodkrytych dróg</a:t>
            </a:r>
            <a:r>
              <a:rPr lang="pl-PL" b="1" dirty="0">
                <a:latin typeface="Garamond" pitchFamily="18" charset="0"/>
              </a:rPr>
              <a:t>,</a:t>
            </a:r>
          </a:p>
          <a:p>
            <a:pPr>
              <a:buFontTx/>
              <a:buChar char="-"/>
            </a:pPr>
            <a:r>
              <a:rPr lang="pl-PL" b="1" dirty="0" smtClean="0">
                <a:latin typeface="Garamond" pitchFamily="18" charset="0"/>
              </a:rPr>
              <a:t>konkurs </a:t>
            </a:r>
            <a:r>
              <a:rPr lang="pl-PL" b="1" dirty="0">
                <a:latin typeface="Garamond" pitchFamily="18" charset="0"/>
              </a:rPr>
              <a:t>wiedzy pod hasłem: </a:t>
            </a:r>
            <a:r>
              <a:rPr lang="pl-PL" b="1" i="1" dirty="0">
                <a:latin typeface="Garamond" pitchFamily="18" charset="0"/>
              </a:rPr>
              <a:t>Ludzie Podlasia szukający nieodkrytych dróg</a:t>
            </a:r>
            <a:r>
              <a:rPr lang="pl-PL" b="1" dirty="0">
                <a:latin typeface="Garamond" pitchFamily="18" charset="0"/>
              </a:rPr>
              <a:t>.</a:t>
            </a:r>
          </a:p>
          <a:p>
            <a:r>
              <a:rPr lang="pl-PL" b="1" i="1" dirty="0">
                <a:solidFill>
                  <a:srgbClr val="FF0000"/>
                </a:solidFill>
                <a:latin typeface="Garamond" pitchFamily="18" charset="0"/>
              </a:rPr>
              <a:t>Niespodzianki:</a:t>
            </a:r>
          </a:p>
          <a:p>
            <a:r>
              <a:rPr lang="pl-PL" b="1" dirty="0">
                <a:latin typeface="Garamond" pitchFamily="18" charset="0"/>
              </a:rPr>
              <a:t>- wykonanie daru dla Matki Bożej Pojednania, </a:t>
            </a:r>
          </a:p>
          <a:p>
            <a:r>
              <a:rPr lang="pl-PL" b="1" dirty="0">
                <a:latin typeface="Garamond" pitchFamily="18" charset="0"/>
              </a:rPr>
              <a:t>- zaprojektowanie Logo Dni Gimnazjalistów,</a:t>
            </a:r>
          </a:p>
          <a:p>
            <a:r>
              <a:rPr lang="pl-PL" b="1" dirty="0">
                <a:latin typeface="Garamond" pitchFamily="18" charset="0"/>
              </a:rPr>
              <a:t>- namalowanie plakatu pt. </a:t>
            </a:r>
            <a:r>
              <a:rPr lang="pl-PL" b="1" i="1" dirty="0">
                <a:latin typeface="Garamond" pitchFamily="18" charset="0"/>
              </a:rPr>
              <a:t>Zaufamy drodze</a:t>
            </a:r>
            <a:r>
              <a:rPr lang="pl-PL" b="1" dirty="0">
                <a:latin typeface="Garamond" pitchFamily="18" charset="0"/>
              </a:rPr>
              <a:t>, </a:t>
            </a:r>
          </a:p>
          <a:p>
            <a:pPr>
              <a:buFontTx/>
              <a:buChar char="-"/>
            </a:pPr>
            <a:r>
              <a:rPr lang="pl-PL" b="1" dirty="0" smtClean="0">
                <a:latin typeface="Garamond" pitchFamily="18" charset="0"/>
              </a:rPr>
              <a:t>ułożenie </a:t>
            </a:r>
            <a:r>
              <a:rPr lang="pl-PL" b="1" dirty="0">
                <a:latin typeface="Garamond" pitchFamily="18" charset="0"/>
              </a:rPr>
              <a:t>piosenki rajdowej i układu tanecznego</a:t>
            </a:r>
            <a:r>
              <a:rPr lang="pl-PL" b="1" dirty="0" smtClean="0">
                <a:latin typeface="Garamond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i="1" dirty="0" smtClean="0">
                <a:solidFill>
                  <a:srgbClr val="FF0000"/>
                </a:solidFill>
                <a:latin typeface="Garamond" pitchFamily="18" charset="0"/>
              </a:rPr>
              <a:t>Imprezy towarzyszące: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 smtClean="0">
                <a:latin typeface="Garamond" pitchFamily="18" charset="0"/>
              </a:rPr>
              <a:t>- spotkania ze specjalistami – pedagogiem, psychologiem, psychiatrą, prokuratorem i policjantkami z wydziału prewencji,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 smtClean="0">
                <a:latin typeface="Garamond" pitchFamily="18" charset="0"/>
              </a:rPr>
              <a:t>- mecz piłki nożnej między organizatorami a uczestnikami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 smtClean="0">
                <a:latin typeface="Garamond" pitchFamily="18" charset="0"/>
              </a:rPr>
              <a:t>-  pokaz sprawności strażaków z OSP z Gminy Nowe Piekuty,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b="1" dirty="0" smtClean="0">
                <a:latin typeface="Garamond" pitchFamily="18" charset="0"/>
              </a:rPr>
              <a:t>Koncert </a:t>
            </a:r>
            <a:r>
              <a:rPr lang="pl-PL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Szkoły Estradowej im. Anny German</a:t>
            </a:r>
            <a:r>
              <a:rPr lang="pl-PL" b="1" dirty="0" smtClean="0">
                <a:latin typeface="Garamond" pitchFamily="18" charset="0"/>
              </a:rPr>
              <a:t> w Białymstoku.</a:t>
            </a:r>
            <a:endParaRPr lang="pl-PL" b="1" dirty="0">
              <a:latin typeface="Garamond" pitchFamily="18" charset="0"/>
            </a:endParaRPr>
          </a:p>
          <a:p>
            <a:pPr>
              <a:buFontTx/>
              <a:buChar char="-"/>
            </a:pPr>
            <a:endParaRPr lang="pl-PL" sz="1600" b="1" dirty="0">
              <a:latin typeface="Garamond" pitchFamily="18" charset="0"/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111047"/>
            <a:ext cx="4942494" cy="3746953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5" name="pole tekstowe 3"/>
          <p:cNvSpPr txBox="1">
            <a:spLocks noChangeArrowheads="1"/>
          </p:cNvSpPr>
          <p:nvPr/>
        </p:nvSpPr>
        <p:spPr bwMode="auto">
          <a:xfrm>
            <a:off x="2555875" y="333375"/>
            <a:ext cx="55451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600" b="1">
                <a:solidFill>
                  <a:srgbClr val="FF0000"/>
                </a:solidFill>
                <a:latin typeface="Garamond" pitchFamily="18" charset="0"/>
              </a:rPr>
              <a:t>ORGANIZATORZY:</a:t>
            </a:r>
          </a:p>
        </p:txBody>
      </p:sp>
      <p:sp>
        <p:nvSpPr>
          <p:cNvPr id="3076" name="pole tekstowe 4"/>
          <p:cNvSpPr txBox="1">
            <a:spLocks noChangeArrowheads="1"/>
          </p:cNvSpPr>
          <p:nvPr/>
        </p:nvSpPr>
        <p:spPr bwMode="auto">
          <a:xfrm>
            <a:off x="0" y="1052736"/>
            <a:ext cx="878522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1" dirty="0">
                <a:latin typeface="Garamond" pitchFamily="18" charset="0"/>
              </a:rPr>
              <a:t>ZESPÓŁ SZKÓŁ W NOWYCH PIEKUTACH</a:t>
            </a:r>
          </a:p>
          <a:p>
            <a:r>
              <a:rPr lang="pl-PL" sz="2400" b="1" dirty="0">
                <a:latin typeface="Garamond" pitchFamily="18" charset="0"/>
              </a:rPr>
              <a:t>GMINA NOWE PIEKUTY</a:t>
            </a:r>
          </a:p>
          <a:p>
            <a:r>
              <a:rPr lang="pl-PL" sz="2400" b="1" dirty="0" smtClean="0">
                <a:latin typeface="Garamond" pitchFamily="18" charset="0"/>
              </a:rPr>
              <a:t>SANKTUARIUM MARYJNE MATKI BOŻEJ POJEDNANIA </a:t>
            </a:r>
            <a:br>
              <a:rPr lang="pl-PL" sz="2400" b="1" dirty="0" smtClean="0">
                <a:latin typeface="Garamond" pitchFamily="18" charset="0"/>
              </a:rPr>
            </a:br>
            <a:r>
              <a:rPr lang="pl-PL" sz="2400" b="1" dirty="0" smtClean="0">
                <a:latin typeface="Garamond" pitchFamily="18" charset="0"/>
              </a:rPr>
              <a:t>W  </a:t>
            </a:r>
            <a:r>
              <a:rPr lang="pl-PL" sz="2400" b="1" dirty="0">
                <a:latin typeface="Garamond" pitchFamily="18" charset="0"/>
              </a:rPr>
              <a:t>HODYSZEWIE</a:t>
            </a:r>
          </a:p>
          <a:p>
            <a:r>
              <a:rPr lang="pl-PL" sz="2400" b="1" dirty="0">
                <a:latin typeface="Garamond" pitchFamily="18" charset="0"/>
              </a:rPr>
              <a:t>PARAFIA  RZYMSKO-KATOLICKA W NOWYCH PIEKUTACH</a:t>
            </a:r>
          </a:p>
        </p:txBody>
      </p:sp>
    </p:spTree>
  </p:cSld>
  <p:clrMapOvr>
    <a:masterClrMapping/>
  </p:clrMapOvr>
  <p:transition spd="med" advTm="10000"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Ikonka\Desktop\HDG PREZENTACJA\HISTORIA HDG\V-1.JPG"/>
          <p:cNvPicPr>
            <a:picLocks noChangeAspect="1" noChangeArrowheads="1"/>
          </p:cNvPicPr>
          <p:nvPr/>
        </p:nvPicPr>
        <p:blipFill>
          <a:blip r:embed="rId2" cstate="print"/>
          <a:srcRect l="14045" t="2751" r="41306" b="76947"/>
          <a:stretch>
            <a:fillRect/>
          </a:stretch>
        </p:blipFill>
        <p:spPr bwMode="auto">
          <a:xfrm rot="487097">
            <a:off x="5169603" y="2476777"/>
            <a:ext cx="4037707" cy="2631207"/>
          </a:xfrm>
          <a:prstGeom prst="diamond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Obraz 1" descr="Beztytuu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305" t="8792" r="66199" b="59425"/>
          <a:stretch>
            <a:fillRect/>
          </a:stretch>
        </p:blipFill>
        <p:spPr bwMode="auto">
          <a:xfrm>
            <a:off x="6659563" y="115888"/>
            <a:ext cx="1982787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Prostokąt 1"/>
          <p:cNvSpPr>
            <a:spLocks noChangeArrowheads="1"/>
          </p:cNvSpPr>
          <p:nvPr/>
        </p:nvSpPr>
        <p:spPr bwMode="auto">
          <a:xfrm>
            <a:off x="0" y="0"/>
            <a:ext cx="74168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400" b="1" dirty="0">
                <a:latin typeface="Garamond" pitchFamily="18" charset="0"/>
              </a:rPr>
              <a:t>V HODYSZEWSKIE </a:t>
            </a:r>
          </a:p>
          <a:p>
            <a:pPr algn="ctr"/>
            <a:r>
              <a:rPr lang="pl-PL" sz="4400" b="1" dirty="0">
                <a:latin typeface="Garamond" pitchFamily="18" charset="0"/>
              </a:rPr>
              <a:t>DNI GIMNAZJALISTÓW</a:t>
            </a:r>
            <a:endParaRPr lang="pl-PL" sz="4400" dirty="0">
              <a:latin typeface="Garamond" pitchFamily="18" charset="0"/>
            </a:endParaRPr>
          </a:p>
        </p:txBody>
      </p:sp>
      <p:sp>
        <p:nvSpPr>
          <p:cNvPr id="24580" name="pole tekstowe 2"/>
          <p:cNvSpPr txBox="1">
            <a:spLocks noChangeArrowheads="1"/>
          </p:cNvSpPr>
          <p:nvPr/>
        </p:nvSpPr>
        <p:spPr bwMode="auto">
          <a:xfrm>
            <a:off x="1258888" y="1412875"/>
            <a:ext cx="568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 b="1" i="1">
                <a:solidFill>
                  <a:srgbClr val="FF0000"/>
                </a:solidFill>
                <a:latin typeface="Garamond" pitchFamily="18" charset="0"/>
              </a:rPr>
              <a:t>Ja i Ojczyzna - to jedno</a:t>
            </a:r>
            <a:endParaRPr lang="pl-PL" sz="3200" b="1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179512" y="1779687"/>
            <a:ext cx="856863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i="1" dirty="0">
                <a:solidFill>
                  <a:srgbClr val="FF0000"/>
                </a:solidFill>
                <a:latin typeface="Garamond" pitchFamily="18" charset="0"/>
              </a:rPr>
              <a:t>Data:</a:t>
            </a:r>
            <a:r>
              <a:rPr lang="pl-PL" b="1" dirty="0">
                <a:solidFill>
                  <a:srgbClr val="FF0000"/>
                </a:solidFill>
                <a:latin typeface="Garamond" pitchFamily="18" charset="0"/>
              </a:rPr>
              <a:t>  </a:t>
            </a:r>
            <a:r>
              <a:rPr lang="pl-PL" b="1" dirty="0">
                <a:latin typeface="Garamond" pitchFamily="18" charset="0"/>
              </a:rPr>
              <a:t>29 - 30 maja 2008r. </a:t>
            </a:r>
          </a:p>
          <a:p>
            <a:r>
              <a:rPr lang="pl-PL" b="1" i="1" dirty="0">
                <a:solidFill>
                  <a:srgbClr val="FF0000"/>
                </a:solidFill>
                <a:latin typeface="Garamond" pitchFamily="18" charset="0"/>
              </a:rPr>
              <a:t>Uczestnicy:  </a:t>
            </a:r>
            <a:r>
              <a:rPr lang="pl-PL" b="1" dirty="0">
                <a:latin typeface="Garamond" pitchFamily="18" charset="0"/>
              </a:rPr>
              <a:t>20 grup, w tym 30 – osobowa grupa </a:t>
            </a:r>
            <a:r>
              <a:rPr lang="pl-PL" b="1" dirty="0" smtClean="0">
                <a:latin typeface="Garamond" pitchFamily="18" charset="0"/>
              </a:rPr>
              <a:t>młodzieży </a:t>
            </a:r>
            <a:r>
              <a:rPr lang="pl-PL" b="1" dirty="0">
                <a:latin typeface="Garamond" pitchFamily="18" charset="0"/>
              </a:rPr>
              <a:t>polonijnej z Białorusi.</a:t>
            </a:r>
          </a:p>
          <a:p>
            <a:r>
              <a:rPr lang="pl-PL" b="1" i="1" dirty="0">
                <a:solidFill>
                  <a:srgbClr val="FF0000"/>
                </a:solidFill>
                <a:latin typeface="Garamond" pitchFamily="18" charset="0"/>
              </a:rPr>
              <a:t>Trasa przemarszu: </a:t>
            </a:r>
            <a:r>
              <a:rPr lang="pl-PL" b="1" dirty="0">
                <a:latin typeface="Garamond" pitchFamily="18" charset="0"/>
              </a:rPr>
              <a:t>10 km</a:t>
            </a:r>
          </a:p>
          <a:p>
            <a:r>
              <a:rPr lang="pl-PL" b="1" i="1" dirty="0">
                <a:solidFill>
                  <a:srgbClr val="FF0000"/>
                </a:solidFill>
                <a:latin typeface="Garamond" pitchFamily="18" charset="0"/>
              </a:rPr>
              <a:t>Zadania:</a:t>
            </a:r>
          </a:p>
          <a:p>
            <a:r>
              <a:rPr lang="pl-PL" b="1" dirty="0">
                <a:latin typeface="Garamond" pitchFamily="18" charset="0"/>
              </a:rPr>
              <a:t>- wykonanie strojów nawiązujących do charakteru imprezy,</a:t>
            </a:r>
          </a:p>
          <a:p>
            <a:r>
              <a:rPr lang="pl-PL" b="1" dirty="0">
                <a:latin typeface="Garamond" pitchFamily="18" charset="0"/>
              </a:rPr>
              <a:t>- przygotowanie albumu na temat: </a:t>
            </a:r>
            <a:r>
              <a:rPr lang="pl-PL" b="1" i="1" dirty="0">
                <a:latin typeface="Garamond" pitchFamily="18" charset="0"/>
              </a:rPr>
              <a:t>Wielokulturowość Podlasia,</a:t>
            </a:r>
            <a:endParaRPr lang="pl-PL" b="1" dirty="0">
              <a:latin typeface="Garamond" pitchFamily="18" charset="0"/>
            </a:endParaRPr>
          </a:p>
          <a:p>
            <a:r>
              <a:rPr lang="pl-PL" b="1" dirty="0">
                <a:latin typeface="Garamond" pitchFamily="18" charset="0"/>
              </a:rPr>
              <a:t>- </a:t>
            </a:r>
            <a:r>
              <a:rPr lang="pl-PL" b="1" dirty="0" smtClean="0">
                <a:latin typeface="Garamond" pitchFamily="18" charset="0"/>
              </a:rPr>
              <a:t>konkurs historyczny </a:t>
            </a:r>
            <a:r>
              <a:rPr lang="pl-PL" b="1" i="1" dirty="0">
                <a:latin typeface="Garamond" pitchFamily="18" charset="0"/>
              </a:rPr>
              <a:t>Wielokulturowość Podlasia.</a:t>
            </a:r>
            <a:endParaRPr lang="pl-PL" b="1" dirty="0">
              <a:latin typeface="Garamond" pitchFamily="18" charset="0"/>
            </a:endParaRPr>
          </a:p>
          <a:p>
            <a:r>
              <a:rPr lang="pl-PL" b="1" dirty="0">
                <a:latin typeface="Garamond" pitchFamily="18" charset="0"/>
              </a:rPr>
              <a:t> </a:t>
            </a:r>
            <a:r>
              <a:rPr lang="pl-PL" b="1" i="1" dirty="0">
                <a:solidFill>
                  <a:srgbClr val="FF0000"/>
                </a:solidFill>
                <a:latin typeface="Garamond" pitchFamily="18" charset="0"/>
              </a:rPr>
              <a:t>Niespodzianki:</a:t>
            </a:r>
          </a:p>
          <a:p>
            <a:r>
              <a:rPr lang="pl-PL" b="1" dirty="0">
                <a:latin typeface="Garamond" pitchFamily="18" charset="0"/>
              </a:rPr>
              <a:t>- ułożenie piosenki rajdowej,</a:t>
            </a:r>
          </a:p>
          <a:p>
            <a:r>
              <a:rPr lang="pl-PL" b="1" dirty="0">
                <a:latin typeface="Garamond" pitchFamily="18" charset="0"/>
              </a:rPr>
              <a:t>- namalowanie  plakatu promującego </a:t>
            </a:r>
            <a:r>
              <a:rPr lang="pl-PL" b="1" i="1" dirty="0">
                <a:latin typeface="Garamond" pitchFamily="18" charset="0"/>
              </a:rPr>
              <a:t>Hodyszewskie </a:t>
            </a:r>
            <a:r>
              <a:rPr lang="pl-PL" b="1" i="1" dirty="0" smtClean="0">
                <a:latin typeface="Garamond" pitchFamily="18" charset="0"/>
              </a:rPr>
              <a:t>Dni </a:t>
            </a:r>
            <a:r>
              <a:rPr lang="pl-PL" b="1" i="1" dirty="0">
                <a:latin typeface="Garamond" pitchFamily="18" charset="0"/>
              </a:rPr>
              <a:t>Gimnazjalistów,</a:t>
            </a:r>
            <a:endParaRPr lang="pl-PL" b="1" dirty="0">
              <a:latin typeface="Garamond" pitchFamily="18" charset="0"/>
            </a:endParaRPr>
          </a:p>
          <a:p>
            <a:r>
              <a:rPr lang="pl-PL" b="1" dirty="0">
                <a:latin typeface="Garamond" pitchFamily="18" charset="0"/>
              </a:rPr>
              <a:t> - przygotowanie kompozycji kwiatowej</a:t>
            </a:r>
            <a:r>
              <a:rPr lang="pl-PL" b="1" dirty="0" smtClean="0">
                <a:latin typeface="Garamond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i="1" dirty="0" smtClean="0">
                <a:solidFill>
                  <a:srgbClr val="FF0000"/>
                </a:solidFill>
                <a:latin typeface="Garamond" pitchFamily="18" charset="0"/>
              </a:rPr>
              <a:t>Imprezy towarzyszące: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 smtClean="0">
                <a:latin typeface="Garamond" pitchFamily="18" charset="0"/>
              </a:rPr>
              <a:t>- koncert w wykonaniu ks. Stefana Ceberka,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 smtClean="0">
                <a:latin typeface="Garamond" pitchFamily="18" charset="0"/>
              </a:rPr>
              <a:t>- lot balonem,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 smtClean="0">
                <a:latin typeface="Garamond" pitchFamily="18" charset="0"/>
              </a:rPr>
              <a:t>- dyskoteka,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b="1" dirty="0" smtClean="0">
                <a:latin typeface="Garamond" pitchFamily="18" charset="0"/>
              </a:rPr>
              <a:t>prezentacja pt. </a:t>
            </a:r>
            <a:r>
              <a:rPr lang="pl-PL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Wielokulturowość Podlasia</a:t>
            </a:r>
            <a:r>
              <a:rPr lang="pl-PL" b="1" i="1" dirty="0" smtClean="0">
                <a:latin typeface="Garamond" pitchFamily="18" charset="0"/>
              </a:rPr>
              <a:t> -</a:t>
            </a:r>
            <a:r>
              <a:rPr lang="pl-PL" b="1" dirty="0" smtClean="0">
                <a:latin typeface="Garamond" pitchFamily="18" charset="0"/>
              </a:rPr>
              <a:t> dr Jolanta Muszyńska – wykładowca Uniwersytet w Białymstoku,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 smtClean="0">
                <a:latin typeface="Garamond" pitchFamily="18" charset="0"/>
              </a:rPr>
              <a:t>- program artystyczny w wykonaniu szkół </a:t>
            </a:r>
            <a:r>
              <a:rPr lang="pl-PL" b="1" dirty="0" err="1" smtClean="0">
                <a:latin typeface="Garamond" pitchFamily="18" charset="0"/>
              </a:rPr>
              <a:t>ponadgimnazjalnych</a:t>
            </a:r>
            <a:r>
              <a:rPr lang="pl-PL" b="1" dirty="0" smtClean="0">
                <a:latin typeface="Garamond" pitchFamily="18" charset="0"/>
              </a:rPr>
              <a:t> .</a:t>
            </a:r>
          </a:p>
        </p:txBody>
      </p:sp>
      <p:pic>
        <p:nvPicPr>
          <p:cNvPr id="7" name="Picture 4" descr="C:\Users\Ikonka\Desktop\HDG PREZENTACJA\HISTORIA HDG\V-2.JPG"/>
          <p:cNvPicPr>
            <a:picLocks noChangeAspect="1" noChangeArrowheads="1"/>
          </p:cNvPicPr>
          <p:nvPr/>
        </p:nvPicPr>
        <p:blipFill>
          <a:blip r:embed="rId4" cstate="print"/>
          <a:srcRect r="39857" b="67850"/>
          <a:stretch>
            <a:fillRect/>
          </a:stretch>
        </p:blipFill>
        <p:spPr bwMode="auto">
          <a:xfrm>
            <a:off x="6876256" y="5185086"/>
            <a:ext cx="2267744" cy="1672913"/>
          </a:xfrm>
          <a:prstGeom prst="decagon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Ikonka\Desktop\HDG PREZENTACJA\HISTORIA HDG\VI-1.JPG"/>
          <p:cNvPicPr>
            <a:picLocks noChangeAspect="1" noChangeArrowheads="1"/>
          </p:cNvPicPr>
          <p:nvPr/>
        </p:nvPicPr>
        <p:blipFill>
          <a:blip r:embed="rId2" cstate="print"/>
          <a:srcRect r="41306" b="71001"/>
          <a:stretch>
            <a:fillRect/>
          </a:stretch>
        </p:blipFill>
        <p:spPr bwMode="auto">
          <a:xfrm>
            <a:off x="4960301" y="4005064"/>
            <a:ext cx="4183699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C:\Users\Ikonka\Desktop\HDG PREZENTACJA\HISTORIA HDG\VI-1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t="30050" r="42755" b="46850"/>
          <a:stretch>
            <a:fillRect/>
          </a:stretch>
        </p:blipFill>
        <p:spPr bwMode="auto">
          <a:xfrm rot="21124040">
            <a:off x="6453493" y="2369730"/>
            <a:ext cx="2546334" cy="2265851"/>
          </a:xfrm>
          <a:prstGeom prst="dodecagon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6627" name="Prostokąt 1"/>
          <p:cNvSpPr>
            <a:spLocks noChangeArrowheads="1"/>
          </p:cNvSpPr>
          <p:nvPr/>
        </p:nvSpPr>
        <p:spPr bwMode="auto">
          <a:xfrm>
            <a:off x="0" y="0"/>
            <a:ext cx="6732588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400" b="1" dirty="0">
                <a:latin typeface="Garamond" pitchFamily="18" charset="0"/>
              </a:rPr>
              <a:t>VI HODYSZEWSKIE DNI GIMNAZJALISTÓW</a:t>
            </a:r>
            <a:endParaRPr lang="pl-PL" sz="4400" dirty="0">
              <a:latin typeface="Garamond" pitchFamily="18" charset="0"/>
            </a:endParaRPr>
          </a:p>
        </p:txBody>
      </p:sp>
      <p:sp>
        <p:nvSpPr>
          <p:cNvPr id="26628" name="pole tekstowe 2"/>
          <p:cNvSpPr txBox="1">
            <a:spLocks noChangeArrowheads="1"/>
          </p:cNvSpPr>
          <p:nvPr/>
        </p:nvSpPr>
        <p:spPr bwMode="auto">
          <a:xfrm>
            <a:off x="1619250" y="1341438"/>
            <a:ext cx="44656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 b="1" i="1">
                <a:solidFill>
                  <a:srgbClr val="FF0000"/>
                </a:solidFill>
                <a:latin typeface="Garamond" pitchFamily="18" charset="0"/>
              </a:rPr>
              <a:t>Wypłyń na głębię</a:t>
            </a:r>
            <a:endParaRPr lang="pl-PL" sz="3200" b="1">
              <a:solidFill>
                <a:srgbClr val="FF0000"/>
              </a:solidFill>
              <a:latin typeface="Garamond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2304" t="52785" r="70829" b="27744"/>
          <a:stretch>
            <a:fillRect/>
          </a:stretch>
        </p:blipFill>
        <p:spPr bwMode="auto">
          <a:xfrm rot="418505">
            <a:off x="6804248" y="260648"/>
            <a:ext cx="2088232" cy="208823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-1" y="1700808"/>
            <a:ext cx="914399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latin typeface="Garamond" pitchFamily="18" charset="0"/>
                <a:cs typeface="+mn-cs"/>
              </a:rPr>
              <a:t>Impreza skorelowana z obchodzonym w diecezji łomżyńskiej </a:t>
            </a:r>
            <a:br>
              <a:rPr lang="pl-PL" b="1" dirty="0">
                <a:latin typeface="Garamond" pitchFamily="18" charset="0"/>
                <a:cs typeface="+mn-cs"/>
              </a:rPr>
            </a:br>
            <a:r>
              <a:rPr lang="pl-PL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+mn-cs"/>
              </a:rPr>
              <a:t>Rokiem Jubileuszowym św. Brunona z </a:t>
            </a:r>
            <a:r>
              <a:rPr lang="pl-PL" b="1" i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+mn-cs"/>
              </a:rPr>
              <a:t>Kwerfurtu</a:t>
            </a:r>
            <a:r>
              <a:rPr lang="pl-PL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+mn-cs"/>
              </a:rPr>
              <a:t>.</a:t>
            </a:r>
            <a:endParaRPr lang="pl-PL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rgbClr val="FF0000"/>
                </a:solidFill>
                <a:latin typeface="Garamond" pitchFamily="18" charset="0"/>
                <a:cs typeface="+mn-cs"/>
              </a:rPr>
              <a:t>Data:  </a:t>
            </a:r>
            <a:r>
              <a:rPr lang="pl-PL" b="1" dirty="0">
                <a:latin typeface="Garamond" pitchFamily="18" charset="0"/>
                <a:cs typeface="+mn-cs"/>
              </a:rPr>
              <a:t>21 - 22 maja </a:t>
            </a:r>
            <a:r>
              <a:rPr lang="pl-PL" b="1" dirty="0" smtClean="0">
                <a:latin typeface="Garamond" pitchFamily="18" charset="0"/>
                <a:cs typeface="+mn-cs"/>
              </a:rPr>
              <a:t>2009r.   </a:t>
            </a:r>
            <a:r>
              <a:rPr lang="pl-PL" b="1" i="1" dirty="0" smtClean="0">
                <a:solidFill>
                  <a:srgbClr val="FF0000"/>
                </a:solidFill>
                <a:latin typeface="Garamond" pitchFamily="18" charset="0"/>
                <a:cs typeface="+mn-cs"/>
              </a:rPr>
              <a:t>Uczestnicy</a:t>
            </a:r>
            <a:r>
              <a:rPr lang="pl-PL" b="1" i="1" dirty="0">
                <a:solidFill>
                  <a:srgbClr val="FF0000"/>
                </a:solidFill>
                <a:latin typeface="Garamond" pitchFamily="18" charset="0"/>
                <a:cs typeface="+mn-cs"/>
              </a:rPr>
              <a:t>:  </a:t>
            </a:r>
            <a:r>
              <a:rPr lang="pl-PL" b="1" dirty="0">
                <a:latin typeface="Garamond" pitchFamily="18" charset="0"/>
                <a:cs typeface="+mn-cs"/>
              </a:rPr>
              <a:t>23 drużyny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i="1" dirty="0">
                <a:solidFill>
                  <a:srgbClr val="FF0000"/>
                </a:solidFill>
                <a:latin typeface="Garamond" pitchFamily="18" charset="0"/>
                <a:cs typeface="+mn-cs"/>
              </a:rPr>
              <a:t>Trasa przemarszu: </a:t>
            </a:r>
            <a:r>
              <a:rPr lang="pl-PL" b="1" dirty="0">
                <a:latin typeface="Garamond" pitchFamily="18" charset="0"/>
                <a:cs typeface="+mn-cs"/>
              </a:rPr>
              <a:t>10 </a:t>
            </a:r>
            <a:r>
              <a:rPr lang="pl-PL" b="1" dirty="0" smtClean="0">
                <a:latin typeface="Garamond" pitchFamily="18" charset="0"/>
                <a:cs typeface="+mn-cs"/>
              </a:rPr>
              <a:t>km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i="1" dirty="0" smtClean="0">
                <a:solidFill>
                  <a:srgbClr val="FF0000"/>
                </a:solidFill>
                <a:latin typeface="Garamond" pitchFamily="18" charset="0"/>
                <a:cs typeface="+mn-cs"/>
              </a:rPr>
              <a:t>Zadania</a:t>
            </a:r>
            <a:r>
              <a:rPr lang="pl-PL" b="1" i="1" dirty="0">
                <a:solidFill>
                  <a:srgbClr val="FF0000"/>
                </a:solidFill>
                <a:latin typeface="Garamond" pitchFamily="18" charset="0"/>
                <a:cs typeface="+mn-cs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latin typeface="Garamond" pitchFamily="18" charset="0"/>
                <a:cs typeface="+mn-cs"/>
              </a:rPr>
              <a:t>- wykonanie strojów nawiązujących do charakteru imprezy,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latin typeface="Garamond" pitchFamily="18" charset="0"/>
                <a:cs typeface="+mn-cs"/>
              </a:rPr>
              <a:t>- wydanie gazetki </a:t>
            </a:r>
            <a:r>
              <a:rPr lang="pl-PL" b="1" i="1" dirty="0" smtClean="0">
                <a:latin typeface="Garamond" pitchFamily="18" charset="0"/>
                <a:cs typeface="+mn-cs"/>
              </a:rPr>
              <a:t>Ludzie zaangażowani </a:t>
            </a:r>
            <a:r>
              <a:rPr lang="pl-PL" b="1" i="1" dirty="0">
                <a:latin typeface="Garamond" pitchFamily="18" charset="0"/>
                <a:cs typeface="+mn-cs"/>
              </a:rPr>
              <a:t>w życie swojej parafii,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b="1" dirty="0">
                <a:latin typeface="Garamond" pitchFamily="18" charset="0"/>
                <a:cs typeface="+mn-cs"/>
              </a:rPr>
              <a:t>przygotowanie </a:t>
            </a:r>
            <a:r>
              <a:rPr lang="pl-PL" b="1" dirty="0" smtClean="0">
                <a:latin typeface="Garamond" pitchFamily="18" charset="0"/>
                <a:cs typeface="+mn-cs"/>
              </a:rPr>
              <a:t>karty do Księgi </a:t>
            </a:r>
            <a:r>
              <a:rPr lang="pl-PL" b="1" dirty="0">
                <a:latin typeface="Garamond" pitchFamily="18" charset="0"/>
                <a:cs typeface="+mn-cs"/>
              </a:rPr>
              <a:t>Hodyszewskich Dni Gimnazjalistów </a:t>
            </a:r>
            <a:r>
              <a:rPr lang="pl-PL" b="1" dirty="0" smtClean="0">
                <a:latin typeface="Garamond" pitchFamily="18" charset="0"/>
                <a:cs typeface="+mn-cs"/>
              </a:rPr>
              <a:t>-prezentacja szkoły oraz drużyny,   </a:t>
            </a:r>
            <a:endParaRPr lang="pl-PL" b="1" dirty="0">
              <a:latin typeface="Garamond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latin typeface="Garamond" pitchFamily="18" charset="0"/>
                <a:cs typeface="+mn-cs"/>
              </a:rPr>
              <a:t> - </a:t>
            </a:r>
            <a:r>
              <a:rPr lang="pl-PL" b="1" dirty="0" smtClean="0">
                <a:latin typeface="Garamond" pitchFamily="18" charset="0"/>
                <a:cs typeface="+mn-cs"/>
              </a:rPr>
              <a:t>konkurs historyczny poświęcony </a:t>
            </a:r>
            <a:r>
              <a:rPr lang="pl-PL" b="1" dirty="0">
                <a:latin typeface="Garamond" pitchFamily="18" charset="0"/>
                <a:cs typeface="+mn-cs"/>
              </a:rPr>
              <a:t>działalności misyjnej św. Brunona</a:t>
            </a:r>
            <a:r>
              <a:rPr lang="pl-PL" b="1" dirty="0" smtClean="0">
                <a:latin typeface="Garamond" pitchFamily="18" charset="0"/>
                <a:cs typeface="+mn-cs"/>
              </a:rPr>
              <a:t>.</a:t>
            </a:r>
            <a:r>
              <a:rPr lang="pl-PL" b="1" i="1" dirty="0" smtClean="0">
                <a:solidFill>
                  <a:srgbClr val="FF0000"/>
                </a:solidFill>
                <a:latin typeface="Garamond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i="1" dirty="0" smtClean="0">
                <a:solidFill>
                  <a:srgbClr val="FF0000"/>
                </a:solidFill>
                <a:latin typeface="Garamond" pitchFamily="18" charset="0"/>
              </a:rPr>
              <a:t>Warsztaty: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b="1" dirty="0" smtClean="0">
                <a:latin typeface="Garamond" pitchFamily="18" charset="0"/>
              </a:rPr>
              <a:t>poradnictwo zawodowe, dziennikarstwo radiowe, prasowe i telewizyjne, taniec towarzyski, rzeźba, grafika, </a:t>
            </a:r>
            <a:r>
              <a:rPr lang="pl-PL" b="1" dirty="0" err="1" smtClean="0">
                <a:latin typeface="Garamond" pitchFamily="18" charset="0"/>
              </a:rPr>
              <a:t>rysunek,warsztaty</a:t>
            </a:r>
            <a:r>
              <a:rPr lang="pl-PL" b="1" dirty="0" smtClean="0">
                <a:latin typeface="Garamond" pitchFamily="18" charset="0"/>
              </a:rPr>
              <a:t> wojskowe, warsztaty policyjne, strażackie, aktorskie, komunikacji międzyludzkiej, fotografii, malarstwa.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i="1" dirty="0" smtClean="0">
                <a:solidFill>
                  <a:srgbClr val="FF0000"/>
                </a:solidFill>
                <a:latin typeface="Garamond" pitchFamily="18" charset="0"/>
              </a:rPr>
              <a:t>Imprezy towarzyszące: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 smtClean="0">
                <a:latin typeface="Garamond" pitchFamily="18" charset="0"/>
              </a:rPr>
              <a:t>-koncert profilaktyczny</a:t>
            </a:r>
            <a:r>
              <a:rPr lang="pl-PL" b="1" i="1" dirty="0" smtClean="0">
                <a:latin typeface="Garamond" pitchFamily="18" charset="0"/>
              </a:rPr>
              <a:t> </a:t>
            </a:r>
            <a:r>
              <a:rPr lang="pl-PL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Dobre wybory</a:t>
            </a:r>
            <a:r>
              <a:rPr lang="pl-PL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b="1" dirty="0" smtClean="0">
                <a:latin typeface="Garamond" pitchFamily="18" charset="0"/>
              </a:rPr>
              <a:t>zajęcia sportowe prowadzone przez </a:t>
            </a:r>
            <a:r>
              <a:rPr lang="pl-PL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Krystynę </a:t>
            </a:r>
            <a:r>
              <a:rPr lang="pl-PL" b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Danilczyk-Zabawską</a:t>
            </a:r>
            <a:r>
              <a:rPr lang="pl-PL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</a:t>
            </a:r>
            <a:r>
              <a:rPr lang="pl-PL" b="1" dirty="0" smtClean="0">
                <a:latin typeface="Garamond" pitchFamily="18" charset="0"/>
              </a:rPr>
              <a:t>–mistrzynię olimpijską,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 smtClean="0">
                <a:latin typeface="Garamond" pitchFamily="18" charset="0"/>
              </a:rPr>
              <a:t>- dyskoteka. </a:t>
            </a:r>
            <a:endParaRPr lang="pl-PL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Ikonka\Desktop\HDG PREZENTACJA\HISTORIA HDG\VII H-0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844824"/>
            <a:ext cx="3406843" cy="228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Ikonka\Desktop\HDG PREZENTACJA\HISTORIA HDG\VII H-0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91552">
            <a:off x="6386097" y="4141906"/>
            <a:ext cx="2712530" cy="2346794"/>
          </a:xfrm>
          <a:prstGeom prst="dodecagon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8675" name="Prostokąt 1"/>
          <p:cNvSpPr>
            <a:spLocks noChangeArrowheads="1"/>
          </p:cNvSpPr>
          <p:nvPr/>
        </p:nvSpPr>
        <p:spPr bwMode="auto">
          <a:xfrm>
            <a:off x="0" y="0"/>
            <a:ext cx="7272338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400" b="1" dirty="0">
                <a:latin typeface="Garamond" pitchFamily="18" charset="0"/>
              </a:rPr>
              <a:t>VII HODYSZEWSKIE </a:t>
            </a:r>
          </a:p>
          <a:p>
            <a:pPr algn="ctr"/>
            <a:r>
              <a:rPr lang="pl-PL" sz="4400" b="1" dirty="0">
                <a:latin typeface="Garamond" pitchFamily="18" charset="0"/>
              </a:rPr>
              <a:t>DNI GIMNAZJALISTÓW</a:t>
            </a:r>
            <a:endParaRPr lang="pl-PL" sz="4400" dirty="0">
              <a:latin typeface="Garamond" pitchFamily="18" charset="0"/>
            </a:endParaRPr>
          </a:p>
        </p:txBody>
      </p:sp>
      <p:sp>
        <p:nvSpPr>
          <p:cNvPr id="28676" name="pole tekstowe 3"/>
          <p:cNvSpPr txBox="1">
            <a:spLocks noChangeArrowheads="1"/>
          </p:cNvSpPr>
          <p:nvPr/>
        </p:nvSpPr>
        <p:spPr bwMode="auto">
          <a:xfrm>
            <a:off x="323850" y="1196975"/>
            <a:ext cx="75612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 b="1" i="1">
                <a:solidFill>
                  <a:srgbClr val="FF0000"/>
                </a:solidFill>
                <a:latin typeface="Garamond" pitchFamily="18" charset="0"/>
              </a:rPr>
              <a:t>W poszukiwaniu celu odkrywamy siebie</a:t>
            </a:r>
            <a:endParaRPr lang="pl-PL" sz="3200" b="1">
              <a:solidFill>
                <a:srgbClr val="FF0000"/>
              </a:solidFill>
              <a:latin typeface="Garamond" pitchFamily="18" charset="0"/>
            </a:endParaRPr>
          </a:p>
        </p:txBody>
      </p:sp>
      <p:pic>
        <p:nvPicPr>
          <p:cNvPr id="5" name="Obraz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5218" y="188640"/>
            <a:ext cx="1938782" cy="185994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0" y="1700808"/>
            <a:ext cx="8785225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b="1" i="1" dirty="0">
                <a:solidFill>
                  <a:srgbClr val="FF0000"/>
                </a:solidFill>
                <a:latin typeface="Garamond" pitchFamily="18" charset="0"/>
              </a:rPr>
              <a:t>Data:</a:t>
            </a:r>
            <a:r>
              <a:rPr lang="pl-PL" sz="1600" b="1" dirty="0">
                <a:solidFill>
                  <a:srgbClr val="FF0000"/>
                </a:solidFill>
                <a:latin typeface="Garamond" pitchFamily="18" charset="0"/>
              </a:rPr>
              <a:t>  </a:t>
            </a:r>
            <a:r>
              <a:rPr lang="pl-PL" sz="1600" b="1" dirty="0">
                <a:latin typeface="Garamond" pitchFamily="18" charset="0"/>
              </a:rPr>
              <a:t>20-21 maja 2010r</a:t>
            </a:r>
            <a:r>
              <a:rPr lang="pl-PL" sz="1600" b="1" dirty="0" smtClean="0">
                <a:latin typeface="Garamond" pitchFamily="18" charset="0"/>
              </a:rPr>
              <a:t>.   </a:t>
            </a:r>
          </a:p>
          <a:p>
            <a:r>
              <a:rPr lang="pl-PL" sz="1600" b="1" dirty="0" smtClean="0">
                <a:latin typeface="Garamond" pitchFamily="18" charset="0"/>
              </a:rPr>
              <a:t> </a:t>
            </a:r>
            <a:r>
              <a:rPr lang="pl-PL" sz="1600" b="1" i="1" dirty="0" smtClean="0">
                <a:solidFill>
                  <a:srgbClr val="FF0000"/>
                </a:solidFill>
                <a:latin typeface="Garamond" pitchFamily="18" charset="0"/>
              </a:rPr>
              <a:t>Uczestnicy</a:t>
            </a:r>
            <a:r>
              <a:rPr lang="pl-PL" sz="1600" b="1" i="1" dirty="0">
                <a:solidFill>
                  <a:srgbClr val="FF0000"/>
                </a:solidFill>
                <a:latin typeface="Garamond" pitchFamily="18" charset="0"/>
              </a:rPr>
              <a:t>:  </a:t>
            </a:r>
            <a:r>
              <a:rPr lang="pl-PL" sz="1600" b="1" dirty="0">
                <a:latin typeface="Garamond" pitchFamily="18" charset="0"/>
              </a:rPr>
              <a:t>22 </a:t>
            </a:r>
            <a:r>
              <a:rPr lang="pl-PL" sz="1600" b="1" dirty="0" smtClean="0">
                <a:latin typeface="Garamond" pitchFamily="18" charset="0"/>
              </a:rPr>
              <a:t>drużyny   </a:t>
            </a:r>
          </a:p>
          <a:p>
            <a:r>
              <a:rPr lang="pl-PL" sz="1600" b="1" i="1" dirty="0" smtClean="0">
                <a:solidFill>
                  <a:srgbClr val="FF0000"/>
                </a:solidFill>
                <a:latin typeface="Garamond" pitchFamily="18" charset="0"/>
              </a:rPr>
              <a:t>Trasa </a:t>
            </a:r>
            <a:r>
              <a:rPr lang="pl-PL" sz="1600" b="1" i="1" dirty="0">
                <a:solidFill>
                  <a:srgbClr val="FF0000"/>
                </a:solidFill>
                <a:latin typeface="Garamond" pitchFamily="18" charset="0"/>
              </a:rPr>
              <a:t>przemarszu: </a:t>
            </a:r>
            <a:r>
              <a:rPr lang="pl-PL" sz="1600" b="1" dirty="0">
                <a:latin typeface="Garamond" pitchFamily="18" charset="0"/>
              </a:rPr>
              <a:t>10 km</a:t>
            </a:r>
          </a:p>
          <a:p>
            <a:r>
              <a:rPr lang="pl-PL" sz="1600" b="1" i="1" dirty="0">
                <a:solidFill>
                  <a:srgbClr val="FF0000"/>
                </a:solidFill>
                <a:latin typeface="Garamond" pitchFamily="18" charset="0"/>
              </a:rPr>
              <a:t>Zadania:</a:t>
            </a:r>
          </a:p>
          <a:p>
            <a:r>
              <a:rPr lang="pl-PL" sz="1600" b="1" dirty="0">
                <a:latin typeface="Garamond" pitchFamily="18" charset="0"/>
              </a:rPr>
              <a:t>- wykonanie strojów nawiązujących do charakteru imprezy,</a:t>
            </a:r>
          </a:p>
          <a:p>
            <a:r>
              <a:rPr lang="pl-PL" sz="1600" b="1" dirty="0">
                <a:latin typeface="Garamond" pitchFamily="18" charset="0"/>
              </a:rPr>
              <a:t>- przygotowanie karty do Księgi Hodyszewskich Dni Gimnazjalistów,</a:t>
            </a:r>
          </a:p>
          <a:p>
            <a:r>
              <a:rPr lang="pl-PL" sz="1600" b="1" dirty="0">
                <a:latin typeface="Garamond" pitchFamily="18" charset="0"/>
              </a:rPr>
              <a:t>- wytypowanie uczestnika do indywidualnego konkursu wiedzy </a:t>
            </a:r>
            <a:br>
              <a:rPr lang="pl-PL" sz="1600" b="1" dirty="0">
                <a:latin typeface="Garamond" pitchFamily="18" charset="0"/>
              </a:rPr>
            </a:br>
            <a:r>
              <a:rPr lang="pl-PL" sz="1600" b="1" dirty="0">
                <a:latin typeface="Garamond" pitchFamily="18" charset="0"/>
              </a:rPr>
              <a:t>o współczesnych polskich podróżnikach pod hasłem: </a:t>
            </a:r>
            <a:r>
              <a:rPr lang="pl-PL" sz="1600" b="1" i="1" dirty="0">
                <a:latin typeface="Garamond" pitchFamily="18" charset="0"/>
              </a:rPr>
              <a:t>Mosty zamiast murów</a:t>
            </a:r>
            <a:r>
              <a:rPr lang="pl-PL" sz="1600" b="1" dirty="0">
                <a:latin typeface="Garamond" pitchFamily="18" charset="0"/>
              </a:rPr>
              <a:t>.</a:t>
            </a:r>
          </a:p>
          <a:p>
            <a:r>
              <a:rPr lang="pl-PL" sz="1600" b="1" i="1" dirty="0">
                <a:solidFill>
                  <a:srgbClr val="FF0000"/>
                </a:solidFill>
                <a:latin typeface="Garamond" pitchFamily="18" charset="0"/>
              </a:rPr>
              <a:t>Niespodzianki:</a:t>
            </a:r>
          </a:p>
          <a:p>
            <a:r>
              <a:rPr lang="pl-PL" sz="1600" b="1" dirty="0">
                <a:latin typeface="Garamond" pitchFamily="18" charset="0"/>
              </a:rPr>
              <a:t>- namalowanie plakatu </a:t>
            </a:r>
            <a:r>
              <a:rPr lang="pl-PL" sz="1600" b="1" i="1" dirty="0">
                <a:latin typeface="Garamond" pitchFamily="18" charset="0"/>
              </a:rPr>
              <a:t>Moje zobowiązania wobec Ziemi,</a:t>
            </a:r>
            <a:endParaRPr lang="pl-PL" sz="1600" b="1" dirty="0">
              <a:latin typeface="Garamond" pitchFamily="18" charset="0"/>
            </a:endParaRPr>
          </a:p>
          <a:p>
            <a:r>
              <a:rPr lang="pl-PL" sz="1600" b="1" dirty="0">
                <a:latin typeface="Garamond" pitchFamily="18" charset="0"/>
              </a:rPr>
              <a:t> - zaprojektowanie  pocztówki reklamującej Biebrzański Park Narodowy, </a:t>
            </a:r>
          </a:p>
          <a:p>
            <a:pPr>
              <a:buFontTx/>
              <a:buChar char="-"/>
            </a:pPr>
            <a:r>
              <a:rPr lang="pl-PL" sz="1600" b="1" dirty="0" smtClean="0">
                <a:latin typeface="Garamond" pitchFamily="18" charset="0"/>
              </a:rPr>
              <a:t>rozpoznanie  </a:t>
            </a:r>
            <a:r>
              <a:rPr lang="pl-PL" sz="1600" b="1" dirty="0">
                <a:latin typeface="Garamond" pitchFamily="18" charset="0"/>
              </a:rPr>
              <a:t>i zlokalizowanie parków </a:t>
            </a:r>
            <a:r>
              <a:rPr lang="pl-PL" sz="1600" b="1" dirty="0" smtClean="0">
                <a:latin typeface="Garamond" pitchFamily="18" charset="0"/>
              </a:rPr>
              <a:t>narodowych </a:t>
            </a:r>
            <a:r>
              <a:rPr lang="pl-PL" sz="1600" b="1" dirty="0">
                <a:latin typeface="Garamond" pitchFamily="18" charset="0"/>
              </a:rPr>
              <a:t>na mapce Polski </a:t>
            </a:r>
            <a:br>
              <a:rPr lang="pl-PL" sz="1600" b="1" dirty="0">
                <a:latin typeface="Garamond" pitchFamily="18" charset="0"/>
              </a:rPr>
            </a:br>
            <a:r>
              <a:rPr lang="pl-PL" sz="1600" b="1" dirty="0">
                <a:latin typeface="Garamond" pitchFamily="18" charset="0"/>
              </a:rPr>
              <a:t>oraz dopasowanie elementów krajobrazu i ciekawych miejsc </a:t>
            </a:r>
            <a:br>
              <a:rPr lang="pl-PL" sz="1600" b="1" dirty="0">
                <a:latin typeface="Garamond" pitchFamily="18" charset="0"/>
              </a:rPr>
            </a:br>
            <a:r>
              <a:rPr lang="pl-PL" sz="1600" b="1" dirty="0">
                <a:latin typeface="Garamond" pitchFamily="18" charset="0"/>
              </a:rPr>
              <a:t>do polskich pasm górskich</a:t>
            </a:r>
            <a:r>
              <a:rPr lang="pl-PL" sz="1600" b="1" dirty="0" smtClean="0">
                <a:latin typeface="Garamond" pitchFamily="18" charset="0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sz="1600" b="1" dirty="0" smtClean="0">
                <a:latin typeface="Garamond" pitchFamily="18" charset="0"/>
              </a:rPr>
              <a:t>zadania niespodzianki schowane u sołtysów,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sz="1600" b="1" dirty="0" smtClean="0">
                <a:latin typeface="Garamond" pitchFamily="18" charset="0"/>
              </a:rPr>
              <a:t> zdobycie pieczątek sołtysów,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sz="1600" b="1" dirty="0" smtClean="0">
                <a:latin typeface="Garamond" pitchFamily="18" charset="0"/>
              </a:rPr>
              <a:t> spotkanie z panem Jerzym </a:t>
            </a:r>
            <a:r>
              <a:rPr lang="pl-PL" sz="1600" b="1" dirty="0" err="1" smtClean="0">
                <a:latin typeface="Garamond" pitchFamily="18" charset="0"/>
              </a:rPr>
              <a:t>Kiszkielem</a:t>
            </a:r>
            <a:r>
              <a:rPr lang="pl-PL" sz="1600" b="1" dirty="0" smtClean="0">
                <a:latin typeface="Garamond" pitchFamily="18" charset="0"/>
              </a:rPr>
              <a:t> Podlaskim Kuratorem Oświaty,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b="1" dirty="0" smtClean="0">
                <a:latin typeface="Garamond" pitchFamily="18" charset="0"/>
              </a:rPr>
              <a:t>- „wymieszanie” drużyn i zabawa w robienie totemów, przygotowywanie </a:t>
            </a:r>
            <a:br>
              <a:rPr lang="pl-PL" sz="1600" b="1" dirty="0" smtClean="0">
                <a:latin typeface="Garamond" pitchFamily="18" charset="0"/>
              </a:rPr>
            </a:br>
            <a:r>
              <a:rPr lang="pl-PL" sz="1600" b="1" dirty="0" smtClean="0">
                <a:latin typeface="Garamond" pitchFamily="18" charset="0"/>
              </a:rPr>
              <a:t>i ukrywanie w Hodyszewie skarbów, zaszyfrowywanie mapy, szukanie skarbów.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b="1" i="1" dirty="0" smtClean="0">
                <a:solidFill>
                  <a:srgbClr val="FF0000"/>
                </a:solidFill>
                <a:latin typeface="Garamond" pitchFamily="18" charset="0"/>
              </a:rPr>
              <a:t>Imprezy towarzyszące: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b="1" dirty="0" smtClean="0">
                <a:latin typeface="Garamond" pitchFamily="18" charset="0"/>
              </a:rPr>
              <a:t>- koncert w wykonaniu </a:t>
            </a:r>
            <a:r>
              <a:rPr lang="pl-PL" sz="16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orkiestry dętej z Domu Kultury w Szepietowie</a:t>
            </a:r>
            <a:r>
              <a:rPr lang="pl-PL" sz="1600" b="1" dirty="0" smtClean="0">
                <a:solidFill>
                  <a:srgbClr val="FF6600"/>
                </a:solidFill>
                <a:latin typeface="Garamond" pitchFamily="18" charset="0"/>
              </a:rPr>
              <a:t>. </a:t>
            </a:r>
          </a:p>
          <a:p>
            <a:pPr>
              <a:buFontTx/>
              <a:buChar char="-"/>
            </a:pPr>
            <a:endParaRPr lang="pl-PL" sz="1600" b="1" dirty="0">
              <a:latin typeface="Garamond" pitchFamily="18" charset="0"/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C:\Users\Ikonka\AppData\Local\Microsoft\Windows\Temporary Internet Files\Content.Word\VII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028094">
            <a:off x="6995490" y="4811245"/>
            <a:ext cx="2073555" cy="1675078"/>
          </a:xfrm>
          <a:prstGeom prst="dodecagon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0723" name="Prostokąt 1"/>
          <p:cNvSpPr>
            <a:spLocks noChangeArrowheads="1"/>
          </p:cNvSpPr>
          <p:nvPr/>
        </p:nvSpPr>
        <p:spPr bwMode="auto">
          <a:xfrm>
            <a:off x="0" y="0"/>
            <a:ext cx="74168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400" b="1" dirty="0">
                <a:latin typeface="Garamond" pitchFamily="18" charset="0"/>
              </a:rPr>
              <a:t>VIII HODYSZEWSKIE </a:t>
            </a:r>
          </a:p>
          <a:p>
            <a:pPr algn="ctr"/>
            <a:r>
              <a:rPr lang="pl-PL" sz="4400" b="1" dirty="0">
                <a:latin typeface="Garamond" pitchFamily="18" charset="0"/>
              </a:rPr>
              <a:t>DNI GIMNAZJALISTÓW</a:t>
            </a:r>
            <a:endParaRPr lang="pl-PL" sz="4400" dirty="0">
              <a:latin typeface="Garamond" pitchFamily="18" charset="0"/>
            </a:endParaRPr>
          </a:p>
        </p:txBody>
      </p:sp>
      <p:sp>
        <p:nvSpPr>
          <p:cNvPr id="30724" name="pole tekstowe 3"/>
          <p:cNvSpPr txBox="1">
            <a:spLocks noChangeArrowheads="1"/>
          </p:cNvSpPr>
          <p:nvPr/>
        </p:nvSpPr>
        <p:spPr bwMode="auto">
          <a:xfrm>
            <a:off x="1619250" y="1268413"/>
            <a:ext cx="51847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 b="1" i="1" dirty="0">
                <a:solidFill>
                  <a:srgbClr val="FF0000"/>
                </a:solidFill>
                <a:latin typeface="Garamond" pitchFamily="18" charset="0"/>
              </a:rPr>
              <a:t>Obudzić w sobie dziecko</a:t>
            </a:r>
            <a:endParaRPr lang="pl-PL" sz="3200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pic>
        <p:nvPicPr>
          <p:cNvPr id="5" name="Obraz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404664"/>
            <a:ext cx="1944216" cy="1909370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0" y="1700213"/>
            <a:ext cx="91440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Data:</a:t>
            </a:r>
            <a:r>
              <a:rPr lang="pl-PL" sz="2000" b="1" dirty="0">
                <a:latin typeface="Garamond" pitchFamily="18" charset="0"/>
              </a:rPr>
              <a:t>  19 - 20 maja 2010r.</a:t>
            </a:r>
          </a:p>
          <a:p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Uczestnicy:</a:t>
            </a:r>
            <a:r>
              <a:rPr lang="pl-PL" sz="2000" b="1" dirty="0">
                <a:solidFill>
                  <a:srgbClr val="FF0000"/>
                </a:solidFill>
                <a:latin typeface="Garamond" pitchFamily="18" charset="0"/>
              </a:rPr>
              <a:t>  </a:t>
            </a:r>
            <a:r>
              <a:rPr lang="pl-PL" sz="2000" b="1" dirty="0">
                <a:latin typeface="Garamond" pitchFamily="18" charset="0"/>
              </a:rPr>
              <a:t>17 drużyn</a:t>
            </a:r>
          </a:p>
          <a:p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Trasa przemarszu: </a:t>
            </a:r>
            <a:r>
              <a:rPr lang="pl-PL" sz="2000" b="1" dirty="0">
                <a:latin typeface="Garamond" pitchFamily="18" charset="0"/>
              </a:rPr>
              <a:t>10 km</a:t>
            </a:r>
          </a:p>
          <a:p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Zadania:</a:t>
            </a:r>
          </a:p>
          <a:p>
            <a:r>
              <a:rPr lang="pl-PL" sz="2000" b="1" dirty="0">
                <a:latin typeface="Garamond" pitchFamily="18" charset="0"/>
              </a:rPr>
              <a:t>- wykonanie strojów nawiązujących do charakteru imprezy,</a:t>
            </a:r>
          </a:p>
          <a:p>
            <a:r>
              <a:rPr lang="pl-PL" sz="2000" b="1" dirty="0">
                <a:latin typeface="Garamond" pitchFamily="18" charset="0"/>
              </a:rPr>
              <a:t>- zaprojektowanie karty do Księgi Hodyszewskich Dni Gimnazjalistów,</a:t>
            </a:r>
          </a:p>
          <a:p>
            <a:pPr>
              <a:buFontTx/>
              <a:buChar char="-"/>
            </a:pPr>
            <a:r>
              <a:rPr lang="pl-PL" sz="2000" b="1" dirty="0">
                <a:latin typeface="Garamond" pitchFamily="18" charset="0"/>
              </a:rPr>
              <a:t>przygotowanie spektakli na podstawie książek: </a:t>
            </a:r>
            <a:r>
              <a:rPr lang="pl-PL" sz="2000" b="1" i="1" dirty="0">
                <a:latin typeface="Garamond" pitchFamily="18" charset="0"/>
              </a:rPr>
              <a:t>Kubuś Puchatek, </a:t>
            </a:r>
          </a:p>
          <a:p>
            <a:r>
              <a:rPr lang="pl-PL" sz="2000" b="1" i="1" dirty="0">
                <a:latin typeface="Garamond" pitchFamily="18" charset="0"/>
              </a:rPr>
              <a:t>Król Maciuś Pierwszy</a:t>
            </a:r>
            <a:r>
              <a:rPr lang="pl-PL" sz="2000" b="1" dirty="0">
                <a:latin typeface="Garamond" pitchFamily="18" charset="0"/>
              </a:rPr>
              <a:t>, </a:t>
            </a:r>
            <a:r>
              <a:rPr lang="pl-PL" sz="2000" b="1" i="1" dirty="0">
                <a:latin typeface="Garamond" pitchFamily="18" charset="0"/>
              </a:rPr>
              <a:t>Mały Książę,</a:t>
            </a:r>
            <a:endParaRPr lang="pl-PL" sz="2000" b="1" dirty="0">
              <a:latin typeface="Garamond" pitchFamily="18" charset="0"/>
            </a:endParaRPr>
          </a:p>
          <a:p>
            <a:r>
              <a:rPr lang="pl-PL" sz="2000" b="1" dirty="0">
                <a:latin typeface="Garamond" pitchFamily="18" charset="0"/>
              </a:rPr>
              <a:t>- </a:t>
            </a:r>
            <a:r>
              <a:rPr lang="pl-PL" sz="2000" b="1" dirty="0" smtClean="0">
                <a:latin typeface="Garamond" pitchFamily="18" charset="0"/>
              </a:rPr>
              <a:t>wytypowanie uczestnika do indywidualnego konkursu historyczno – literackiego pod </a:t>
            </a:r>
            <a:r>
              <a:rPr lang="pl-PL" sz="2000" b="1" dirty="0">
                <a:latin typeface="Garamond" pitchFamily="18" charset="0"/>
              </a:rPr>
              <a:t>hasłem: </a:t>
            </a:r>
            <a:r>
              <a:rPr lang="pl-PL" sz="2000" b="1" i="1" dirty="0" err="1">
                <a:latin typeface="Garamond" pitchFamily="18" charset="0"/>
              </a:rPr>
              <a:t>Mruczanki</a:t>
            </a:r>
            <a:r>
              <a:rPr lang="pl-PL" sz="2000" b="1" i="1" dirty="0">
                <a:latin typeface="Garamond" pitchFamily="18" charset="0"/>
              </a:rPr>
              <a:t> o przyjaźni, marzeniach, odpowiedzialności...</a:t>
            </a:r>
          </a:p>
          <a:p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Niespodzianki:</a:t>
            </a:r>
          </a:p>
          <a:p>
            <a:r>
              <a:rPr lang="pl-PL" sz="2000" b="1" dirty="0">
                <a:latin typeface="Garamond" pitchFamily="18" charset="0"/>
              </a:rPr>
              <a:t>- „przenoszenie się w czasie” do dzieciństwa dziadków, rodziców i …,</a:t>
            </a:r>
          </a:p>
          <a:p>
            <a:r>
              <a:rPr lang="pl-PL" sz="2000" b="1" dirty="0">
                <a:latin typeface="Garamond" pitchFamily="18" charset="0"/>
              </a:rPr>
              <a:t>- wybór najlepiej ucharakteryzowanego Smerfa.</a:t>
            </a:r>
          </a:p>
          <a:p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Imprezy towarzyszące:</a:t>
            </a:r>
          </a:p>
          <a:p>
            <a:r>
              <a:rPr lang="pl-PL" sz="2000" b="1" dirty="0">
                <a:latin typeface="Garamond" pitchFamily="18" charset="0"/>
              </a:rPr>
              <a:t>-  bal Smerfów,</a:t>
            </a:r>
          </a:p>
          <a:p>
            <a:pPr>
              <a:buFontTx/>
              <a:buChar char="-"/>
            </a:pPr>
            <a:r>
              <a:rPr lang="pl-PL" sz="2000" b="1" dirty="0" smtClean="0">
                <a:latin typeface="Garamond" pitchFamily="18" charset="0"/>
              </a:rPr>
              <a:t>wesołe </a:t>
            </a:r>
            <a:r>
              <a:rPr lang="pl-PL" sz="2000" b="1" dirty="0">
                <a:latin typeface="Garamond" pitchFamily="18" charset="0"/>
              </a:rPr>
              <a:t>miasteczko</a:t>
            </a:r>
            <a:r>
              <a:rPr lang="pl-PL" sz="2000" b="1" dirty="0" smtClean="0">
                <a:latin typeface="Garamond" pitchFamily="18" charset="0"/>
              </a:rPr>
              <a:t>.</a:t>
            </a:r>
          </a:p>
          <a:p>
            <a:pPr>
              <a:buFontTx/>
              <a:buChar char="-"/>
            </a:pPr>
            <a:endParaRPr lang="pl-PL" sz="2000" b="1" dirty="0">
              <a:latin typeface="Garamond" pitchFamily="18" charset="0"/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Prostokąt 3"/>
          <p:cNvSpPr>
            <a:spLocks noChangeArrowheads="1"/>
          </p:cNvSpPr>
          <p:nvPr/>
        </p:nvSpPr>
        <p:spPr bwMode="auto">
          <a:xfrm>
            <a:off x="0" y="0"/>
            <a:ext cx="74168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400" b="1" dirty="0">
                <a:latin typeface="Garamond" pitchFamily="18" charset="0"/>
              </a:rPr>
              <a:t>VIII HODYSZEWSKIE </a:t>
            </a:r>
          </a:p>
          <a:p>
            <a:pPr algn="ctr"/>
            <a:r>
              <a:rPr lang="pl-PL" sz="4400" b="1" dirty="0">
                <a:latin typeface="Garamond" pitchFamily="18" charset="0"/>
              </a:rPr>
              <a:t>DNI GIMNAZJALISTÓW</a:t>
            </a:r>
            <a:endParaRPr lang="pl-PL" sz="4400" dirty="0">
              <a:latin typeface="Garamond" pitchFamily="18" charset="0"/>
            </a:endParaRPr>
          </a:p>
        </p:txBody>
      </p:sp>
      <p:sp>
        <p:nvSpPr>
          <p:cNvPr id="32771" name="pole tekstowe 4"/>
          <p:cNvSpPr txBox="1">
            <a:spLocks noChangeArrowheads="1"/>
          </p:cNvSpPr>
          <p:nvPr/>
        </p:nvSpPr>
        <p:spPr bwMode="auto">
          <a:xfrm>
            <a:off x="1547813" y="1268413"/>
            <a:ext cx="51847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 b="1" i="1" dirty="0">
                <a:solidFill>
                  <a:srgbClr val="FF0000"/>
                </a:solidFill>
                <a:latin typeface="Garamond" pitchFamily="18" charset="0"/>
              </a:rPr>
              <a:t>Obudzić w sobie dziecko</a:t>
            </a:r>
            <a:endParaRPr lang="pl-PL" sz="3200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pic>
        <p:nvPicPr>
          <p:cNvPr id="6" name="Obraz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9784" y="0"/>
            <a:ext cx="1944216" cy="1909370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2" name="Obraz 1" descr="C:\Users\Ikonka\AppData\Local\Microsoft\Windows\Temporary Internet Files\Content.Word\VIII.JPG"/>
          <p:cNvPicPr>
            <a:picLocks noChangeAspect="1" noChangeArrowheads="1"/>
          </p:cNvPicPr>
          <p:nvPr/>
        </p:nvPicPr>
        <p:blipFill>
          <a:blip r:embed="rId3" cstate="print"/>
          <a:srcRect l="18140" b="18759"/>
          <a:stretch>
            <a:fillRect/>
          </a:stretch>
        </p:blipFill>
        <p:spPr bwMode="auto">
          <a:xfrm>
            <a:off x="4644008" y="3068960"/>
            <a:ext cx="389938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 l="3104" t="16325" r="7664" b="21896"/>
          <a:stretch>
            <a:fillRect/>
          </a:stretch>
        </p:blipFill>
        <p:spPr bwMode="auto">
          <a:xfrm>
            <a:off x="0" y="4584598"/>
            <a:ext cx="4139952" cy="2273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t="17991"/>
          <a:stretch>
            <a:fillRect/>
          </a:stretch>
        </p:blipFill>
        <p:spPr bwMode="auto">
          <a:xfrm>
            <a:off x="611560" y="1844824"/>
            <a:ext cx="3737386" cy="2297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Prostokąt 1"/>
          <p:cNvSpPr>
            <a:spLocks noChangeArrowheads="1"/>
          </p:cNvSpPr>
          <p:nvPr/>
        </p:nvSpPr>
        <p:spPr bwMode="auto">
          <a:xfrm>
            <a:off x="0" y="0"/>
            <a:ext cx="74168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400" b="1" dirty="0" smtClean="0">
                <a:latin typeface="Garamond" pitchFamily="18" charset="0"/>
              </a:rPr>
              <a:t>IX </a:t>
            </a:r>
            <a:r>
              <a:rPr lang="pl-PL" sz="4400" b="1" dirty="0">
                <a:latin typeface="Garamond" pitchFamily="18" charset="0"/>
              </a:rPr>
              <a:t>HODYSZEWSKIE </a:t>
            </a:r>
          </a:p>
          <a:p>
            <a:pPr algn="ctr"/>
            <a:r>
              <a:rPr lang="pl-PL" sz="4400" b="1" dirty="0">
                <a:latin typeface="Garamond" pitchFamily="18" charset="0"/>
              </a:rPr>
              <a:t>DNI GIMNAZJALISTÓW</a:t>
            </a:r>
            <a:endParaRPr lang="pl-PL" sz="4400" dirty="0">
              <a:latin typeface="Garamond" pitchFamily="18" charset="0"/>
            </a:endParaRPr>
          </a:p>
        </p:txBody>
      </p:sp>
      <p:sp>
        <p:nvSpPr>
          <p:cNvPr id="30724" name="pole tekstowe 3"/>
          <p:cNvSpPr txBox="1">
            <a:spLocks noChangeArrowheads="1"/>
          </p:cNvSpPr>
          <p:nvPr/>
        </p:nvSpPr>
        <p:spPr bwMode="auto">
          <a:xfrm>
            <a:off x="323528" y="1124744"/>
            <a:ext cx="78843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200" dirty="0" smtClean="0">
                <a:solidFill>
                  <a:srgbClr val="FF0000"/>
                </a:solidFill>
              </a:rPr>
              <a:t> </a:t>
            </a:r>
            <a:r>
              <a:rPr lang="pl-PL" sz="3200" b="1" i="1" dirty="0" smtClean="0">
                <a:solidFill>
                  <a:srgbClr val="FF0000"/>
                </a:solidFill>
                <a:latin typeface="Garamond" pitchFamily="18" charset="0"/>
              </a:rPr>
              <a:t>Wiem. Rozumiem. Mądrze wybieram.</a:t>
            </a:r>
            <a:endParaRPr lang="pl-PL" sz="3200" b="1" i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0" y="1700213"/>
            <a:ext cx="91440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Data:</a:t>
            </a:r>
            <a:r>
              <a:rPr lang="pl-PL" sz="2000" b="1" dirty="0">
                <a:latin typeface="Garamond" pitchFamily="18" charset="0"/>
              </a:rPr>
              <a:t> </a:t>
            </a:r>
            <a:r>
              <a:rPr lang="pl-PL" sz="2000" b="1" dirty="0" smtClean="0">
                <a:latin typeface="Garamond" pitchFamily="18" charset="0"/>
              </a:rPr>
              <a:t>17- 18 maja 2011r</a:t>
            </a:r>
            <a:r>
              <a:rPr lang="pl-PL" sz="2000" b="1" dirty="0">
                <a:latin typeface="Garamond" pitchFamily="18" charset="0"/>
              </a:rPr>
              <a:t>.</a:t>
            </a:r>
          </a:p>
          <a:p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Uczestnicy:</a:t>
            </a:r>
            <a:r>
              <a:rPr lang="pl-PL" sz="2000" b="1" dirty="0">
                <a:solidFill>
                  <a:srgbClr val="FF0000"/>
                </a:solidFill>
                <a:latin typeface="Garamond" pitchFamily="18" charset="0"/>
              </a:rPr>
              <a:t>  </a:t>
            </a:r>
            <a:r>
              <a:rPr lang="pl-PL" sz="2000" b="1" dirty="0" smtClean="0">
                <a:latin typeface="Garamond" pitchFamily="18" charset="0"/>
              </a:rPr>
              <a:t>21 </a:t>
            </a:r>
            <a:r>
              <a:rPr lang="pl-PL" sz="2000" b="1" dirty="0">
                <a:latin typeface="Garamond" pitchFamily="18" charset="0"/>
              </a:rPr>
              <a:t>drużyn</a:t>
            </a:r>
          </a:p>
          <a:p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Trasa przemarszu: </a:t>
            </a:r>
            <a:r>
              <a:rPr lang="pl-PL" sz="2000" b="1" dirty="0" smtClean="0">
                <a:latin typeface="Garamond" pitchFamily="18" charset="0"/>
              </a:rPr>
              <a:t>Ze względu na pogodę – szczególnie niesprzyjającą ( zimno, wietrznie, ale przede wszystkim … mokro) zrezygnowano z tradycyjnego rajdu. </a:t>
            </a:r>
            <a:endParaRPr lang="pl-PL" sz="2000" b="1" dirty="0">
              <a:latin typeface="Garamond" pitchFamily="18" charset="0"/>
            </a:endParaRPr>
          </a:p>
          <a:p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Zadania:</a:t>
            </a:r>
          </a:p>
          <a:p>
            <a:r>
              <a:rPr lang="pl-PL" sz="2000" b="1" dirty="0">
                <a:latin typeface="Garamond" pitchFamily="18" charset="0"/>
              </a:rPr>
              <a:t>- </a:t>
            </a:r>
            <a:r>
              <a:rPr lang="pl-PL" sz="2000" b="1" dirty="0" smtClean="0">
                <a:latin typeface="Garamond" pitchFamily="18" charset="0"/>
              </a:rPr>
              <a:t>plakat o tematyce profilaktycznej,</a:t>
            </a:r>
            <a:endParaRPr lang="pl-PL" sz="2000" b="1" dirty="0">
              <a:latin typeface="Garamond" pitchFamily="18" charset="0"/>
            </a:endParaRPr>
          </a:p>
          <a:p>
            <a:r>
              <a:rPr lang="pl-PL" sz="2000" b="1" dirty="0">
                <a:latin typeface="Garamond" pitchFamily="18" charset="0"/>
              </a:rPr>
              <a:t>- </a:t>
            </a:r>
            <a:r>
              <a:rPr lang="pl-PL" sz="2000" b="1" dirty="0" smtClean="0">
                <a:latin typeface="Garamond" pitchFamily="18" charset="0"/>
              </a:rPr>
              <a:t>Dekalog Użytkownika Internetu,</a:t>
            </a:r>
            <a:endParaRPr lang="pl-PL" sz="2000" b="1" dirty="0">
              <a:latin typeface="Garamond" pitchFamily="18" charset="0"/>
            </a:endParaRPr>
          </a:p>
          <a:p>
            <a:pPr>
              <a:buFontTx/>
              <a:buChar char="-"/>
            </a:pPr>
            <a:r>
              <a:rPr lang="pl-PL" sz="2000" b="1" dirty="0" smtClean="0">
                <a:latin typeface="Garamond" pitchFamily="18" charset="0"/>
              </a:rPr>
              <a:t>rozkodowanie i szyfrowanie informacji alfabetem </a:t>
            </a:r>
            <a:r>
              <a:rPr lang="pl-PL" sz="2000" b="1" dirty="0" err="1" smtClean="0">
                <a:latin typeface="Garamond" pitchFamily="18" charset="0"/>
              </a:rPr>
              <a:t>Morse’a</a:t>
            </a:r>
            <a:r>
              <a:rPr lang="pl-PL" sz="2000" b="1" i="1" dirty="0" smtClean="0">
                <a:latin typeface="Garamond" pitchFamily="18" charset="0"/>
              </a:rPr>
              <a:t>,</a:t>
            </a:r>
            <a:endParaRPr lang="pl-PL" sz="2000" b="1" dirty="0">
              <a:latin typeface="Garamond" pitchFamily="18" charset="0"/>
            </a:endParaRPr>
          </a:p>
          <a:p>
            <a:pPr>
              <a:buFontTx/>
              <a:buChar char="-"/>
            </a:pPr>
            <a:r>
              <a:rPr lang="pl-PL" sz="2000" b="1" dirty="0" smtClean="0">
                <a:latin typeface="Garamond" pitchFamily="18" charset="0"/>
              </a:rPr>
              <a:t>ułożenie okrzyku kibica oraz rozwiązanie testu profilaktycznego.</a:t>
            </a:r>
          </a:p>
          <a:p>
            <a:pPr>
              <a:buFontTx/>
              <a:buChar char="-"/>
            </a:pPr>
            <a:r>
              <a:rPr lang="pl-PL" sz="2000" b="1" dirty="0" smtClean="0">
                <a:latin typeface="Garamond" pitchFamily="18" charset="0"/>
              </a:rPr>
              <a:t> prezentacja przygotowanej przez drużyny rajdowe piosenki o tematyce profilaktycznej.</a:t>
            </a:r>
          </a:p>
          <a:p>
            <a:r>
              <a:rPr lang="pl-PL" sz="2000" b="1" i="1" dirty="0" smtClean="0">
                <a:solidFill>
                  <a:srgbClr val="FF0000"/>
                </a:solidFill>
                <a:latin typeface="Garamond" pitchFamily="18" charset="0"/>
              </a:rPr>
              <a:t>Niespodzianki</a:t>
            </a:r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:</a:t>
            </a:r>
          </a:p>
          <a:p>
            <a:r>
              <a:rPr lang="pl-PL" sz="2000" b="1" dirty="0">
                <a:latin typeface="Garamond" pitchFamily="18" charset="0"/>
              </a:rPr>
              <a:t>- </a:t>
            </a:r>
            <a:r>
              <a:rPr lang="pl-PL" sz="2000" b="1" dirty="0" smtClean="0">
                <a:latin typeface="Garamond" pitchFamily="18" charset="0"/>
              </a:rPr>
              <a:t>mini test na błyskotliwość –pytania z kapelusza</a:t>
            </a:r>
            <a:r>
              <a:rPr lang="pl-PL" sz="2000" dirty="0" smtClean="0"/>
              <a:t>. </a:t>
            </a:r>
            <a:endParaRPr lang="pl-PL" sz="2000" b="1" dirty="0">
              <a:latin typeface="Garamond" pitchFamily="18" charset="0"/>
            </a:endParaRPr>
          </a:p>
          <a:p>
            <a:r>
              <a:rPr lang="pl-PL" sz="2000" b="1" i="1" dirty="0" smtClean="0">
                <a:solidFill>
                  <a:srgbClr val="FF0000"/>
                </a:solidFill>
                <a:latin typeface="Garamond" pitchFamily="18" charset="0"/>
              </a:rPr>
              <a:t>Imprezy </a:t>
            </a:r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towarzyszące:</a:t>
            </a:r>
          </a:p>
          <a:p>
            <a:r>
              <a:rPr lang="pl-PL" sz="2000" b="1" dirty="0" smtClean="0">
                <a:latin typeface="Garamond" pitchFamily="18" charset="0"/>
              </a:rPr>
              <a:t>- mecz o puchar prezesa Podlaskiego Związku Piłki Nożnej pomiędzy drużyną uczestników rajdu a młodzieżową drużyną z MOSP </a:t>
            </a:r>
            <a:r>
              <a:rPr lang="pl-PL" sz="2000" b="1" dirty="0" err="1" smtClean="0">
                <a:latin typeface="Garamond" pitchFamily="18" charset="0"/>
              </a:rPr>
              <a:t>Jagiellonia</a:t>
            </a:r>
            <a:endParaRPr lang="pl-PL" sz="2000" b="1" dirty="0" smtClean="0">
              <a:latin typeface="Garamond" pitchFamily="18" charset="0"/>
            </a:endParaRPr>
          </a:p>
          <a:p>
            <a:pPr>
              <a:buFontTx/>
              <a:buChar char="-"/>
            </a:pPr>
            <a:endParaRPr lang="pl-PL" sz="2000" b="1" dirty="0">
              <a:latin typeface="Garamond" pitchFamily="18" charset="0"/>
            </a:endParaRPr>
          </a:p>
        </p:txBody>
      </p:sp>
      <p:pic>
        <p:nvPicPr>
          <p:cNvPr id="1026" name="Picture 2" descr="F:\ZNACZEK bez tla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3131" y="0"/>
            <a:ext cx="2340869" cy="234086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ZDJ\IMG_0145.JPG"/>
          <p:cNvPicPr>
            <a:picLocks noChangeAspect="1" noChangeArrowheads="1"/>
          </p:cNvPicPr>
          <p:nvPr/>
        </p:nvPicPr>
        <p:blipFill>
          <a:blip r:embed="rId2" cstate="print"/>
          <a:srcRect l="8918" t="5712" b="11461"/>
          <a:stretch>
            <a:fillRect/>
          </a:stretch>
        </p:blipFill>
        <p:spPr bwMode="auto">
          <a:xfrm>
            <a:off x="0" y="1772816"/>
            <a:ext cx="3456384" cy="2088232"/>
          </a:xfrm>
          <a:prstGeom prst="snip2DiagRect">
            <a:avLst>
              <a:gd name="adj1" fmla="val 0"/>
              <a:gd name="adj2" fmla="val 32156"/>
            </a:avLst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0723" name="Prostokąt 1"/>
          <p:cNvSpPr>
            <a:spLocks noChangeArrowheads="1"/>
          </p:cNvSpPr>
          <p:nvPr/>
        </p:nvSpPr>
        <p:spPr bwMode="auto">
          <a:xfrm>
            <a:off x="0" y="0"/>
            <a:ext cx="74168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400" b="1" dirty="0" smtClean="0">
                <a:latin typeface="Garamond" pitchFamily="18" charset="0"/>
              </a:rPr>
              <a:t>IX </a:t>
            </a:r>
            <a:r>
              <a:rPr lang="pl-PL" sz="4400" b="1" dirty="0">
                <a:latin typeface="Garamond" pitchFamily="18" charset="0"/>
              </a:rPr>
              <a:t>HODYSZEWSKIE </a:t>
            </a:r>
          </a:p>
          <a:p>
            <a:pPr algn="ctr"/>
            <a:r>
              <a:rPr lang="pl-PL" sz="4400" b="1" dirty="0">
                <a:latin typeface="Garamond" pitchFamily="18" charset="0"/>
              </a:rPr>
              <a:t>DNI GIMNAZJALISTÓW</a:t>
            </a:r>
            <a:endParaRPr lang="pl-PL" sz="4400" dirty="0">
              <a:latin typeface="Garamond" pitchFamily="18" charset="0"/>
            </a:endParaRPr>
          </a:p>
        </p:txBody>
      </p:sp>
      <p:sp>
        <p:nvSpPr>
          <p:cNvPr id="30724" name="pole tekstowe 3"/>
          <p:cNvSpPr txBox="1">
            <a:spLocks noChangeArrowheads="1"/>
          </p:cNvSpPr>
          <p:nvPr/>
        </p:nvSpPr>
        <p:spPr bwMode="auto">
          <a:xfrm>
            <a:off x="251520" y="1268760"/>
            <a:ext cx="78843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200" dirty="0" smtClean="0">
                <a:solidFill>
                  <a:srgbClr val="FF0000"/>
                </a:solidFill>
              </a:rPr>
              <a:t> </a:t>
            </a:r>
            <a:r>
              <a:rPr lang="pl-PL" sz="3200" b="1" i="1" dirty="0" smtClean="0">
                <a:solidFill>
                  <a:srgbClr val="FF0000"/>
                </a:solidFill>
                <a:latin typeface="Garamond" pitchFamily="18" charset="0"/>
              </a:rPr>
              <a:t>Wiem. Rozumiem. Mądrze wybieram.</a:t>
            </a:r>
            <a:endParaRPr lang="pl-PL" sz="3200" b="1" i="1" dirty="0">
              <a:solidFill>
                <a:srgbClr val="FF0000"/>
              </a:solidFill>
              <a:latin typeface="Garamond" pitchFamily="18" charset="0"/>
            </a:endParaRPr>
          </a:p>
        </p:txBody>
      </p:sp>
      <p:pic>
        <p:nvPicPr>
          <p:cNvPr id="1026" name="Picture 2" descr="F:\ZNACZEK bez tla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3131" y="0"/>
            <a:ext cx="2340869" cy="2340869"/>
          </a:xfrm>
          <a:prstGeom prst="rect">
            <a:avLst/>
          </a:prstGeom>
          <a:noFill/>
        </p:spPr>
      </p:pic>
      <p:pic>
        <p:nvPicPr>
          <p:cNvPr id="2" name="Picture 2" descr="E:\ZDJ\IMG_0190.JPG"/>
          <p:cNvPicPr>
            <a:picLocks noChangeAspect="1" noChangeArrowheads="1"/>
          </p:cNvPicPr>
          <p:nvPr/>
        </p:nvPicPr>
        <p:blipFill>
          <a:blip r:embed="rId4" cstate="print"/>
          <a:srcRect t="5797" b="1449"/>
          <a:stretch>
            <a:fillRect/>
          </a:stretch>
        </p:blipFill>
        <p:spPr bwMode="auto">
          <a:xfrm>
            <a:off x="4139952" y="2060848"/>
            <a:ext cx="3312368" cy="2304256"/>
          </a:xfrm>
          <a:prstGeom prst="snip2DiagRect">
            <a:avLst>
              <a:gd name="adj1" fmla="val 0"/>
              <a:gd name="adj2" fmla="val 26745"/>
            </a:avLst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8" name="Picture 4" descr="E:\ZDJ\IMG_0325.JPG"/>
          <p:cNvPicPr>
            <a:picLocks noChangeAspect="1" noChangeArrowheads="1"/>
          </p:cNvPicPr>
          <p:nvPr/>
        </p:nvPicPr>
        <p:blipFill>
          <a:blip r:embed="rId5" cstate="print"/>
          <a:srcRect l="5129" t="7408" r="4262" b="21061"/>
          <a:stretch>
            <a:fillRect/>
          </a:stretch>
        </p:blipFill>
        <p:spPr bwMode="auto">
          <a:xfrm>
            <a:off x="683568" y="4337720"/>
            <a:ext cx="3816424" cy="2259632"/>
          </a:xfrm>
          <a:prstGeom prst="snip2DiagRect">
            <a:avLst>
              <a:gd name="adj1" fmla="val 0"/>
              <a:gd name="adj2" fmla="val 31140"/>
            </a:avLst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9" name="Picture 5" descr="E:\ZDJ\IMG_0280.JPG"/>
          <p:cNvPicPr>
            <a:picLocks noChangeAspect="1" noChangeArrowheads="1"/>
          </p:cNvPicPr>
          <p:nvPr/>
        </p:nvPicPr>
        <p:blipFill>
          <a:blip r:embed="rId6" cstate="print"/>
          <a:srcRect l="4725" t="28098" r="14951" b="9701"/>
          <a:stretch>
            <a:fillRect/>
          </a:stretch>
        </p:blipFill>
        <p:spPr bwMode="auto">
          <a:xfrm>
            <a:off x="5076056" y="4725144"/>
            <a:ext cx="3672408" cy="2132856"/>
          </a:xfrm>
          <a:prstGeom prst="snip2DiagRect">
            <a:avLst>
              <a:gd name="adj1" fmla="val 0"/>
              <a:gd name="adj2" fmla="val 32215"/>
            </a:avLst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Prostokąt 1"/>
          <p:cNvSpPr>
            <a:spLocks noChangeArrowheads="1"/>
          </p:cNvSpPr>
          <p:nvPr/>
        </p:nvSpPr>
        <p:spPr bwMode="auto">
          <a:xfrm>
            <a:off x="0" y="0"/>
            <a:ext cx="74168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400" b="1" dirty="0" smtClean="0">
                <a:latin typeface="Garamond" pitchFamily="18" charset="0"/>
              </a:rPr>
              <a:t>X </a:t>
            </a:r>
            <a:r>
              <a:rPr lang="pl-PL" sz="4400" b="1" dirty="0">
                <a:latin typeface="Garamond" pitchFamily="18" charset="0"/>
              </a:rPr>
              <a:t>HODYSZEWSKIE </a:t>
            </a:r>
          </a:p>
          <a:p>
            <a:pPr algn="ctr"/>
            <a:r>
              <a:rPr lang="pl-PL" sz="4400" b="1" dirty="0">
                <a:latin typeface="Garamond" pitchFamily="18" charset="0"/>
              </a:rPr>
              <a:t>DNI GIMNAZJALISTÓW</a:t>
            </a:r>
            <a:endParaRPr lang="pl-PL" sz="4400" dirty="0">
              <a:latin typeface="Garamond" pitchFamily="18" charset="0"/>
            </a:endParaRPr>
          </a:p>
        </p:txBody>
      </p:sp>
      <p:sp>
        <p:nvSpPr>
          <p:cNvPr id="30724" name="pole tekstowe 3"/>
          <p:cNvSpPr txBox="1">
            <a:spLocks noChangeArrowheads="1"/>
          </p:cNvSpPr>
          <p:nvPr/>
        </p:nvSpPr>
        <p:spPr bwMode="auto">
          <a:xfrm>
            <a:off x="251520" y="1268760"/>
            <a:ext cx="78843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200" dirty="0" smtClean="0">
                <a:solidFill>
                  <a:srgbClr val="FF0000"/>
                </a:solidFill>
              </a:rPr>
              <a:t> </a:t>
            </a:r>
            <a:r>
              <a:rPr lang="pl-PL" sz="3200" b="1" i="1" dirty="0" smtClean="0">
                <a:solidFill>
                  <a:srgbClr val="FF0000"/>
                </a:solidFill>
                <a:latin typeface="Garamond" pitchFamily="18" charset="0"/>
              </a:rPr>
              <a:t>Życie cudem jest</a:t>
            </a:r>
            <a:endParaRPr lang="pl-PL" sz="3200" b="1" i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9" name="pole tekstowe 8"/>
          <p:cNvSpPr txBox="1">
            <a:spLocks noChangeArrowheads="1"/>
          </p:cNvSpPr>
          <p:nvPr/>
        </p:nvSpPr>
        <p:spPr bwMode="auto">
          <a:xfrm>
            <a:off x="0" y="1700808"/>
            <a:ext cx="91440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Data:</a:t>
            </a:r>
            <a:r>
              <a:rPr lang="pl-PL" sz="2000" b="1" dirty="0">
                <a:latin typeface="Garamond" pitchFamily="18" charset="0"/>
              </a:rPr>
              <a:t> </a:t>
            </a:r>
            <a:r>
              <a:rPr lang="pl-PL" sz="2000" b="1" dirty="0" smtClean="0">
                <a:latin typeface="Garamond" pitchFamily="18" charset="0"/>
              </a:rPr>
              <a:t>23 – 24 maja 2013r</a:t>
            </a:r>
            <a:r>
              <a:rPr lang="pl-PL" sz="2000" b="1" dirty="0">
                <a:latin typeface="Garamond" pitchFamily="18" charset="0"/>
              </a:rPr>
              <a:t>.</a:t>
            </a:r>
          </a:p>
          <a:p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Uczestnicy:</a:t>
            </a:r>
            <a:r>
              <a:rPr lang="pl-PL" sz="2000" b="1" dirty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pl-PL" sz="2000" b="1" dirty="0" smtClean="0">
                <a:latin typeface="Garamond" pitchFamily="18" charset="0"/>
              </a:rPr>
              <a:t>19</a:t>
            </a:r>
            <a:r>
              <a:rPr lang="pl-PL" sz="2000" b="1" dirty="0" smtClean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pl-PL" sz="2000" b="1" dirty="0" smtClean="0">
                <a:latin typeface="Garamond" pitchFamily="18" charset="0"/>
              </a:rPr>
              <a:t>drużyn</a:t>
            </a:r>
            <a:endParaRPr lang="pl-PL" sz="2000" b="1" dirty="0">
              <a:latin typeface="Garamond" pitchFamily="18" charset="0"/>
            </a:endParaRPr>
          </a:p>
          <a:p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Trasa </a:t>
            </a:r>
            <a:r>
              <a:rPr lang="pl-PL" sz="2000" b="1" i="1" dirty="0" smtClean="0">
                <a:solidFill>
                  <a:srgbClr val="FF0000"/>
                </a:solidFill>
                <a:latin typeface="Garamond" pitchFamily="18" charset="0"/>
              </a:rPr>
              <a:t>przemarszu: </a:t>
            </a:r>
            <a:r>
              <a:rPr lang="pl-PL" sz="2000" b="1" dirty="0" smtClean="0">
                <a:latin typeface="Garamond" pitchFamily="18" charset="0"/>
              </a:rPr>
              <a:t>10 km</a:t>
            </a:r>
            <a:endParaRPr lang="pl-PL" sz="2000" b="1" dirty="0">
              <a:latin typeface="Garamond" pitchFamily="18" charset="0"/>
            </a:endParaRPr>
          </a:p>
          <a:p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Zadania:</a:t>
            </a:r>
          </a:p>
          <a:p>
            <a:pPr>
              <a:buFont typeface="Garamond" pitchFamily="18" charset="0"/>
              <a:buChar char="―"/>
            </a:pPr>
            <a:r>
              <a:rPr lang="pl-PL" b="1" dirty="0" smtClean="0">
                <a:latin typeface="Garamond" pitchFamily="18" charset="0"/>
              </a:rPr>
              <a:t>napisanie jednoaktówki przedstawiającej kruchość życia ludzkiego, </a:t>
            </a:r>
          </a:p>
          <a:p>
            <a:pPr>
              <a:buFont typeface="Garamond" pitchFamily="18" charset="0"/>
              <a:buChar char="―"/>
            </a:pPr>
            <a:r>
              <a:rPr lang="pl-PL" b="1" dirty="0" smtClean="0">
                <a:latin typeface="Garamond" pitchFamily="18" charset="0"/>
              </a:rPr>
              <a:t>ułożenie piosenki do melodii „Lato, lato”, </a:t>
            </a:r>
          </a:p>
          <a:p>
            <a:pPr>
              <a:buFont typeface="Garamond" pitchFamily="18" charset="0"/>
              <a:buChar char="―"/>
            </a:pPr>
            <a:r>
              <a:rPr lang="pl-PL" b="1" dirty="0" smtClean="0">
                <a:latin typeface="Garamond" pitchFamily="18" charset="0"/>
              </a:rPr>
              <a:t>rozwiązanie dwóch krzyżówek „naszpikowanych” wiedzą biologiczną i geograficzną, </a:t>
            </a:r>
          </a:p>
          <a:p>
            <a:pPr>
              <a:buFont typeface="Garamond" pitchFamily="18" charset="0"/>
              <a:buChar char="―"/>
            </a:pPr>
            <a:r>
              <a:rPr lang="pl-PL" b="1" dirty="0" smtClean="0">
                <a:latin typeface="Garamond" pitchFamily="18" charset="0"/>
              </a:rPr>
              <a:t>stworzenie rebusu do samodzielnie wymyślonej sentencji o życiu </a:t>
            </a:r>
          </a:p>
          <a:p>
            <a:pPr>
              <a:buFont typeface="Garamond" pitchFamily="18" charset="0"/>
              <a:buChar char="―"/>
            </a:pPr>
            <a:r>
              <a:rPr lang="pl-PL" b="1" dirty="0" smtClean="0">
                <a:latin typeface="Garamond" pitchFamily="18" charset="0"/>
              </a:rPr>
              <a:t>przeprowadzenie wywiadów z mieszkańcami gminy Nowe Piekuty na temat cudu i rodzin wielopokoleniowych .</a:t>
            </a:r>
          </a:p>
          <a:p>
            <a:r>
              <a:rPr lang="pl-PL" sz="2000" b="1" i="1" dirty="0" smtClean="0">
                <a:solidFill>
                  <a:srgbClr val="FF0000"/>
                </a:solidFill>
                <a:latin typeface="Garamond" pitchFamily="18" charset="0"/>
              </a:rPr>
              <a:t>Niespodzianki</a:t>
            </a:r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:</a:t>
            </a:r>
          </a:p>
          <a:p>
            <a:r>
              <a:rPr lang="pl-PL" sz="2000" b="1" dirty="0" smtClean="0">
                <a:latin typeface="Garamond" pitchFamily="18" charset="0"/>
              </a:rPr>
              <a:t>-Z racji małego, okrągłego jubileuszu 10 – lecia HDG odbyła się gala pod hasłem: </a:t>
            </a:r>
            <a:r>
              <a:rPr lang="pl-PL" sz="2000" b="1" cap="small" dirty="0" smtClean="0">
                <a:latin typeface="Garamond" pitchFamily="18" charset="0"/>
              </a:rPr>
              <a:t>Co nam zostało z tamtych lat…</a:t>
            </a:r>
            <a:r>
              <a:rPr lang="pl-PL" sz="2000" cap="small" dirty="0" smtClean="0"/>
              <a:t>. </a:t>
            </a:r>
            <a:endParaRPr lang="pl-PL" sz="2000" b="1" cap="small" dirty="0">
              <a:latin typeface="Garamond" pitchFamily="18" charset="0"/>
            </a:endParaRPr>
          </a:p>
          <a:p>
            <a:r>
              <a:rPr lang="pl-PL" sz="2000" b="1" i="1" dirty="0" smtClean="0">
                <a:solidFill>
                  <a:srgbClr val="FF0000"/>
                </a:solidFill>
                <a:latin typeface="Garamond" pitchFamily="18" charset="0"/>
              </a:rPr>
              <a:t>Imprezy </a:t>
            </a:r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towarzyszące:</a:t>
            </a:r>
          </a:p>
          <a:p>
            <a:r>
              <a:rPr lang="pl-PL" sz="2000" b="1" dirty="0" smtClean="0">
                <a:latin typeface="Garamond" pitchFamily="18" charset="0"/>
              </a:rPr>
              <a:t>-koncert zespołu „Porozumienie”. </a:t>
            </a:r>
          </a:p>
          <a:p>
            <a:pPr>
              <a:buFontTx/>
              <a:buChar char="-"/>
            </a:pPr>
            <a:endParaRPr lang="pl-PL" sz="2000" b="1" dirty="0">
              <a:latin typeface="Garamond" pitchFamily="18" charset="0"/>
            </a:endParaRPr>
          </a:p>
        </p:txBody>
      </p:sp>
      <p:pic>
        <p:nvPicPr>
          <p:cNvPr id="5" name="Obraz 4"/>
          <p:cNvPicPr/>
          <p:nvPr/>
        </p:nvPicPr>
        <p:blipFill>
          <a:blip r:embed="rId2" cstate="print"/>
          <a:srcRect l="25000" t="10303" r="22517" b="4630"/>
          <a:stretch>
            <a:fillRect/>
          </a:stretch>
        </p:blipFill>
        <p:spPr bwMode="auto">
          <a:xfrm>
            <a:off x="6876256" y="188640"/>
            <a:ext cx="2085776" cy="220486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Prostokąt 1"/>
          <p:cNvSpPr>
            <a:spLocks noChangeArrowheads="1"/>
          </p:cNvSpPr>
          <p:nvPr/>
        </p:nvSpPr>
        <p:spPr bwMode="auto">
          <a:xfrm>
            <a:off x="0" y="0"/>
            <a:ext cx="74168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400" b="1" dirty="0" smtClean="0">
                <a:latin typeface="Garamond" pitchFamily="18" charset="0"/>
              </a:rPr>
              <a:t>X </a:t>
            </a:r>
            <a:r>
              <a:rPr lang="pl-PL" sz="4400" b="1" dirty="0">
                <a:latin typeface="Garamond" pitchFamily="18" charset="0"/>
              </a:rPr>
              <a:t>HODYSZEWSKIE </a:t>
            </a:r>
          </a:p>
          <a:p>
            <a:pPr algn="ctr"/>
            <a:r>
              <a:rPr lang="pl-PL" sz="4400" b="1" dirty="0">
                <a:latin typeface="Garamond" pitchFamily="18" charset="0"/>
              </a:rPr>
              <a:t>DNI GIMNAZJALISTÓW</a:t>
            </a:r>
            <a:endParaRPr lang="pl-PL" sz="4400" dirty="0">
              <a:latin typeface="Garamond" pitchFamily="18" charset="0"/>
            </a:endParaRPr>
          </a:p>
        </p:txBody>
      </p:sp>
      <p:sp>
        <p:nvSpPr>
          <p:cNvPr id="30724" name="pole tekstowe 3"/>
          <p:cNvSpPr txBox="1">
            <a:spLocks noChangeArrowheads="1"/>
          </p:cNvSpPr>
          <p:nvPr/>
        </p:nvSpPr>
        <p:spPr bwMode="auto">
          <a:xfrm>
            <a:off x="251520" y="1268760"/>
            <a:ext cx="78843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200" dirty="0" smtClean="0">
                <a:solidFill>
                  <a:srgbClr val="FF0000"/>
                </a:solidFill>
              </a:rPr>
              <a:t> </a:t>
            </a:r>
            <a:r>
              <a:rPr lang="pl-PL" sz="3200" b="1" i="1" dirty="0" smtClean="0">
                <a:solidFill>
                  <a:srgbClr val="FF0000"/>
                </a:solidFill>
                <a:latin typeface="Garamond" pitchFamily="18" charset="0"/>
              </a:rPr>
              <a:t>Życie cudem jest</a:t>
            </a:r>
            <a:endParaRPr lang="pl-PL" sz="3200" b="1" i="1" dirty="0">
              <a:solidFill>
                <a:srgbClr val="FF0000"/>
              </a:solidFill>
              <a:latin typeface="Garamond" pitchFamily="18" charset="0"/>
            </a:endParaRPr>
          </a:p>
        </p:txBody>
      </p:sp>
      <p:pic>
        <p:nvPicPr>
          <p:cNvPr id="2050" name="Picture 2" descr="E:\X HDG\IMG_07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76872"/>
            <a:ext cx="3648405" cy="2736304"/>
          </a:xfrm>
          <a:prstGeom prst="round2DiagRect">
            <a:avLst>
              <a:gd name="adj1" fmla="val 31098"/>
              <a:gd name="adj2" fmla="val 0"/>
            </a:avLst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051" name="Picture 3" descr="E:\X HDG\IMG_08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700808"/>
            <a:ext cx="4032448" cy="3024336"/>
          </a:xfrm>
          <a:prstGeom prst="round2DiagRect">
            <a:avLst>
              <a:gd name="adj1" fmla="val 31634"/>
              <a:gd name="adj2" fmla="val 0"/>
            </a:avLst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052" name="Picture 4" descr="E:\X HDG\IMG_0899.JPG"/>
          <p:cNvPicPr>
            <a:picLocks noChangeAspect="1" noChangeArrowheads="1"/>
          </p:cNvPicPr>
          <p:nvPr/>
        </p:nvPicPr>
        <p:blipFill>
          <a:blip r:embed="rId4" cstate="print"/>
          <a:srcRect l="1835" t="22632" r="11915"/>
          <a:stretch>
            <a:fillRect/>
          </a:stretch>
        </p:blipFill>
        <p:spPr bwMode="auto">
          <a:xfrm>
            <a:off x="2771800" y="4221088"/>
            <a:ext cx="3919545" cy="2636912"/>
          </a:xfrm>
          <a:prstGeom prst="round2DiagRect">
            <a:avLst>
              <a:gd name="adj1" fmla="val 39257"/>
              <a:gd name="adj2" fmla="val 0"/>
            </a:avLst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Obraz 6"/>
          <p:cNvPicPr/>
          <p:nvPr/>
        </p:nvPicPr>
        <p:blipFill>
          <a:blip r:embed="rId5" cstate="print"/>
          <a:srcRect l="25000" t="10303" r="22517" b="4630"/>
          <a:stretch>
            <a:fillRect/>
          </a:stretch>
        </p:blipFill>
        <p:spPr bwMode="auto">
          <a:xfrm>
            <a:off x="6876256" y="0"/>
            <a:ext cx="2267744" cy="220486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216024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i="1" spc="5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Od roku szkolnego 2013/14</a:t>
            </a:r>
            <a:br>
              <a:rPr lang="pl-PL" b="1" i="1" spc="5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b="1" i="1" spc="5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pl-PL" b="1" i="1" spc="5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b="1" i="1" spc="5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DNI GIMNAZJALISTÓW</a:t>
            </a:r>
            <a:endParaRPr lang="pl-PL" b="1" i="1" spc="50" dirty="0">
              <a:ln w="11430">
                <a:solidFill>
                  <a:schemeClr val="tx1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Ikonka\Desktop\HDG PREZENTACJA\POMYS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772816"/>
            <a:ext cx="3011661" cy="4351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bjaśnienie w chmurce 5"/>
          <p:cNvSpPr/>
          <p:nvPr/>
        </p:nvSpPr>
        <p:spPr>
          <a:xfrm>
            <a:off x="3995936" y="2564904"/>
            <a:ext cx="72008" cy="4571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Objaśnienie w chmurce 6"/>
          <p:cNvSpPr/>
          <p:nvPr/>
        </p:nvSpPr>
        <p:spPr>
          <a:xfrm>
            <a:off x="5687616" y="4509120"/>
            <a:ext cx="3456384" cy="1944216"/>
          </a:xfrm>
          <a:prstGeom prst="cloudCallout">
            <a:avLst>
              <a:gd name="adj1" fmla="val -70937"/>
              <a:gd name="adj2" fmla="val 3291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 smtClean="0">
                <a:solidFill>
                  <a:schemeClr val="bg1"/>
                </a:solidFill>
              </a:rPr>
              <a:t>Inicjatorki  Hodyszewskich 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Dni Gimnazjalistów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Marzena Olędzka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Anna Żochowska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20482" name="Picture 2" descr="http://www.wysmaz.pl/uploads/RTEmagicC_kosciol_hodyszewo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88640"/>
            <a:ext cx="2016224" cy="2638186"/>
          </a:xfrm>
          <a:prstGeom prst="wedgeRoundRectCallout">
            <a:avLst>
              <a:gd name="adj1" fmla="val -74620"/>
              <a:gd name="adj2" fmla="val 51836"/>
              <a:gd name="adj3" fmla="val 16667"/>
            </a:avLst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Obraz 7" descr="F:\mARZENA NAD GŁOWĄ.JPG"/>
          <p:cNvPicPr/>
          <p:nvPr/>
        </p:nvPicPr>
        <p:blipFill>
          <a:blip r:embed="rId4" cstate="print"/>
          <a:srcRect l="13223" r="48430" b="73274"/>
          <a:stretch>
            <a:fillRect/>
          </a:stretch>
        </p:blipFill>
        <p:spPr bwMode="auto">
          <a:xfrm flipH="1">
            <a:off x="539552" y="476672"/>
            <a:ext cx="2088232" cy="2520280"/>
          </a:xfrm>
          <a:prstGeom prst="wedgeRoundRectCallout">
            <a:avLst>
              <a:gd name="adj1" fmla="val -81656"/>
              <a:gd name="adj2" fmla="val 24838"/>
              <a:gd name="adj3" fmla="val 16667"/>
            </a:avLst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260648"/>
            <a:ext cx="62281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4400" b="1" dirty="0" smtClean="0">
                <a:solidFill>
                  <a:prstClr val="black"/>
                </a:solidFill>
                <a:latin typeface="Garamond" pitchFamily="18" charset="0"/>
              </a:rPr>
              <a:t>XI DNI </a:t>
            </a:r>
          </a:p>
          <a:p>
            <a:pPr lvl="0" algn="ctr"/>
            <a:r>
              <a:rPr lang="pl-PL" sz="4400" b="1" dirty="0" smtClean="0">
                <a:solidFill>
                  <a:prstClr val="black"/>
                </a:solidFill>
                <a:latin typeface="Garamond" pitchFamily="18" charset="0"/>
              </a:rPr>
              <a:t>GIMNAZJALISTÓW</a:t>
            </a:r>
            <a:endParaRPr lang="pl-PL" sz="4400" dirty="0">
              <a:solidFill>
                <a:prstClr val="black"/>
              </a:solidFill>
              <a:latin typeface="Garamond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79512" y="1484784"/>
            <a:ext cx="5856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Wy jesteście przyszłością świata!</a:t>
            </a:r>
          </a:p>
        </p:txBody>
      </p:sp>
      <p:sp>
        <p:nvSpPr>
          <p:cNvPr id="5" name="Prostokąt 4"/>
          <p:cNvSpPr/>
          <p:nvPr/>
        </p:nvSpPr>
        <p:spPr>
          <a:xfrm>
            <a:off x="0" y="2204864"/>
            <a:ext cx="90364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Data:</a:t>
            </a:r>
            <a:r>
              <a:rPr lang="pl-PL" sz="2000" b="1" dirty="0">
                <a:solidFill>
                  <a:prstClr val="black"/>
                </a:solidFill>
                <a:latin typeface="Garamond" pitchFamily="18" charset="0"/>
              </a:rPr>
              <a:t> 22- 23 </a:t>
            </a:r>
            <a:r>
              <a:rPr lang="pl-PL" sz="2000" b="1" dirty="0" smtClean="0">
                <a:solidFill>
                  <a:prstClr val="black"/>
                </a:solidFill>
                <a:latin typeface="Garamond" pitchFamily="18" charset="0"/>
              </a:rPr>
              <a:t>maja 2014r</a:t>
            </a:r>
            <a:r>
              <a:rPr lang="pl-PL" sz="2000" b="1" dirty="0">
                <a:solidFill>
                  <a:prstClr val="black"/>
                </a:solidFill>
                <a:latin typeface="Garamond" pitchFamily="18" charset="0"/>
              </a:rPr>
              <a:t>.</a:t>
            </a:r>
          </a:p>
          <a:p>
            <a:pPr lvl="0"/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Uczestnicy:</a:t>
            </a:r>
            <a:r>
              <a:rPr lang="pl-PL" sz="2000" b="1" dirty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  <a:latin typeface="Garamond" pitchFamily="18" charset="0"/>
              </a:rPr>
              <a:t>15</a:t>
            </a:r>
            <a:r>
              <a:rPr lang="pl-PL" sz="2000" b="1" dirty="0" smtClean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pl-PL" sz="2000" b="1" dirty="0">
                <a:solidFill>
                  <a:prstClr val="black"/>
                </a:solidFill>
                <a:latin typeface="Garamond" pitchFamily="18" charset="0"/>
              </a:rPr>
              <a:t>drużyn</a:t>
            </a:r>
          </a:p>
          <a:p>
            <a:pPr lvl="0"/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Trasa przemarszu: </a:t>
            </a:r>
            <a:r>
              <a:rPr lang="pl-PL" sz="2000" b="1" dirty="0">
                <a:solidFill>
                  <a:prstClr val="black"/>
                </a:solidFill>
                <a:latin typeface="Garamond" pitchFamily="18" charset="0"/>
              </a:rPr>
              <a:t>10 km</a:t>
            </a:r>
          </a:p>
          <a:p>
            <a:pPr lvl="0"/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Zadania:</a:t>
            </a:r>
          </a:p>
          <a:p>
            <a:pPr lvl="0">
              <a:buFont typeface="Garamond" pitchFamily="18" charset="0"/>
              <a:buChar char="―"/>
            </a:pPr>
            <a:r>
              <a:rPr lang="pl-PL" b="1" dirty="0">
                <a:solidFill>
                  <a:prstClr val="black"/>
                </a:solidFill>
                <a:latin typeface="Garamond" pitchFamily="18" charset="0"/>
              </a:rPr>
              <a:t> zabawa w </a:t>
            </a:r>
            <a:r>
              <a:rPr lang="pl-PL" b="1" dirty="0" smtClean="0">
                <a:solidFill>
                  <a:prstClr val="black"/>
                </a:solidFill>
                <a:latin typeface="Garamond" pitchFamily="18" charset="0"/>
              </a:rPr>
              <a:t>detektywów -  gra polegająca </a:t>
            </a:r>
            <a:r>
              <a:rPr lang="pl-PL" b="1" dirty="0">
                <a:solidFill>
                  <a:prstClr val="black"/>
                </a:solidFill>
                <a:latin typeface="Garamond" pitchFamily="18" charset="0"/>
              </a:rPr>
              <a:t>na odgadnięciu, kto był sprawcą zamachu na budynek </a:t>
            </a:r>
            <a:r>
              <a:rPr lang="pl-PL" b="1" dirty="0" smtClean="0">
                <a:solidFill>
                  <a:prstClr val="black"/>
                </a:solidFill>
                <a:latin typeface="Garamond" pitchFamily="18" charset="0"/>
              </a:rPr>
              <a:t>szkoły,</a:t>
            </a:r>
          </a:p>
          <a:p>
            <a:r>
              <a:rPr lang="pl-PL" b="1" dirty="0" smtClean="0">
                <a:latin typeface="Garamond" pitchFamily="18" charset="0"/>
              </a:rPr>
              <a:t>- przygotowanie </a:t>
            </a:r>
            <a:r>
              <a:rPr lang="pl-PL" b="1" dirty="0">
                <a:latin typeface="Garamond" pitchFamily="18" charset="0"/>
              </a:rPr>
              <a:t>karty do Księgi </a:t>
            </a:r>
            <a:r>
              <a:rPr lang="pl-PL" b="1" dirty="0" smtClean="0">
                <a:latin typeface="Garamond" pitchFamily="18" charset="0"/>
              </a:rPr>
              <a:t>Dni </a:t>
            </a:r>
            <a:r>
              <a:rPr lang="pl-PL" b="1" dirty="0">
                <a:latin typeface="Garamond" pitchFamily="18" charset="0"/>
              </a:rPr>
              <a:t>Gimnazjalistów,</a:t>
            </a:r>
          </a:p>
          <a:p>
            <a:r>
              <a:rPr lang="pl-PL" b="1" dirty="0">
                <a:latin typeface="Garamond" pitchFamily="18" charset="0"/>
              </a:rPr>
              <a:t>- </a:t>
            </a:r>
            <a:r>
              <a:rPr lang="pl-PL" b="1" dirty="0" smtClean="0">
                <a:solidFill>
                  <a:prstClr val="black"/>
                </a:solidFill>
                <a:latin typeface="Garamond" pitchFamily="18" charset="0"/>
              </a:rPr>
              <a:t>konkurs </a:t>
            </a:r>
            <a:r>
              <a:rPr lang="pl-PL" b="1" dirty="0">
                <a:solidFill>
                  <a:prstClr val="black"/>
                </a:solidFill>
                <a:latin typeface="Garamond" pitchFamily="18" charset="0"/>
              </a:rPr>
              <a:t>wiedzy </a:t>
            </a:r>
            <a:r>
              <a:rPr lang="pl-PL" b="1" dirty="0" smtClean="0">
                <a:solidFill>
                  <a:prstClr val="black"/>
                </a:solidFill>
                <a:latin typeface="Garamond" pitchFamily="18" charset="0"/>
              </a:rPr>
              <a:t>historycznej pod hasłem: </a:t>
            </a:r>
            <a:r>
              <a:rPr lang="pl-PL" b="1" dirty="0">
                <a:solidFill>
                  <a:prstClr val="black"/>
                </a:solidFill>
                <a:latin typeface="Garamond" pitchFamily="18" charset="0"/>
              </a:rPr>
              <a:t>Jan Paweł II wśród rodaków</a:t>
            </a:r>
            <a:r>
              <a:rPr lang="pl-PL" b="1" dirty="0" smtClean="0">
                <a:solidFill>
                  <a:prstClr val="black"/>
                </a:solidFill>
                <a:latin typeface="Garamond" pitchFamily="18" charset="0"/>
              </a:rPr>
              <a:t>.</a:t>
            </a:r>
            <a:endParaRPr lang="pl-PL" b="1" dirty="0">
              <a:solidFill>
                <a:prstClr val="black"/>
              </a:solidFill>
              <a:latin typeface="Garamond" pitchFamily="18" charset="0"/>
            </a:endParaRPr>
          </a:p>
          <a:p>
            <a:r>
              <a:rPr lang="pl-PL" b="1" i="1" dirty="0">
                <a:solidFill>
                  <a:srgbClr val="FF0000"/>
                </a:solidFill>
                <a:latin typeface="Garamond" pitchFamily="18" charset="0"/>
              </a:rPr>
              <a:t>Niespodzianki:</a:t>
            </a:r>
          </a:p>
          <a:p>
            <a:pPr lvl="0">
              <a:buFont typeface="Garamond" pitchFamily="18" charset="0"/>
              <a:buChar char="―"/>
            </a:pPr>
            <a:r>
              <a:rPr lang="pl-PL" b="1" dirty="0" smtClean="0">
                <a:solidFill>
                  <a:prstClr val="black"/>
                </a:solidFill>
                <a:latin typeface="Garamond" pitchFamily="18" charset="0"/>
              </a:rPr>
              <a:t>zajęcia aktorskie, poetyckie, dziennikarskie </a:t>
            </a:r>
            <a:r>
              <a:rPr lang="pl-PL" b="1" dirty="0">
                <a:solidFill>
                  <a:prstClr val="black"/>
                </a:solidFill>
                <a:latin typeface="Garamond" pitchFamily="18" charset="0"/>
              </a:rPr>
              <a:t>i </a:t>
            </a:r>
            <a:r>
              <a:rPr lang="pl-PL" b="1" dirty="0" smtClean="0">
                <a:solidFill>
                  <a:prstClr val="black"/>
                </a:solidFill>
                <a:latin typeface="Garamond" pitchFamily="18" charset="0"/>
              </a:rPr>
              <a:t>sportowe. </a:t>
            </a:r>
            <a:endParaRPr lang="pl-PL" b="1" dirty="0">
              <a:solidFill>
                <a:prstClr val="black"/>
              </a:solidFill>
              <a:latin typeface="Garamond" pitchFamily="18" charset="0"/>
            </a:endParaRPr>
          </a:p>
          <a:p>
            <a:pPr lvl="0">
              <a:buFont typeface="Garamond" pitchFamily="18" charset="0"/>
              <a:buChar char="―"/>
            </a:pPr>
            <a:r>
              <a:rPr lang="pl-PL" b="1" dirty="0" smtClean="0">
                <a:solidFill>
                  <a:prstClr val="black"/>
                </a:solidFill>
                <a:latin typeface="Garamond" pitchFamily="18" charset="0"/>
              </a:rPr>
              <a:t>wykład ks. Jacka Zakrzewskiego SAC na </a:t>
            </a:r>
            <a:r>
              <a:rPr lang="pl-PL" b="1" dirty="0">
                <a:solidFill>
                  <a:prstClr val="black"/>
                </a:solidFill>
                <a:latin typeface="Garamond" pitchFamily="18" charset="0"/>
              </a:rPr>
              <a:t>temat zainteresowań Jana Pawła II. </a:t>
            </a:r>
          </a:p>
          <a:p>
            <a:pPr lvl="0"/>
            <a:r>
              <a:rPr lang="pl-PL" sz="2000" b="1" i="1" dirty="0" smtClean="0">
                <a:solidFill>
                  <a:srgbClr val="FF0000"/>
                </a:solidFill>
                <a:latin typeface="Garamond" pitchFamily="18" charset="0"/>
              </a:rPr>
              <a:t>Imprezy </a:t>
            </a:r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towarzyszące:</a:t>
            </a:r>
          </a:p>
          <a:p>
            <a:pPr lvl="0"/>
            <a:r>
              <a:rPr lang="pl-PL" b="1" dirty="0" smtClean="0">
                <a:solidFill>
                  <a:prstClr val="black"/>
                </a:solidFill>
                <a:latin typeface="Garamond" pitchFamily="18" charset="0"/>
              </a:rPr>
              <a:t>-</a:t>
            </a:r>
            <a:r>
              <a:rPr lang="pl-PL" b="1" dirty="0">
                <a:solidFill>
                  <a:prstClr val="black"/>
                </a:solidFill>
                <a:latin typeface="Garamond" pitchFamily="18" charset="0"/>
              </a:rPr>
              <a:t> </a:t>
            </a:r>
            <a:r>
              <a:rPr lang="pl-PL" b="1" dirty="0" smtClean="0">
                <a:solidFill>
                  <a:prstClr val="black"/>
                </a:solidFill>
                <a:latin typeface="Garamond" pitchFamily="18" charset="0"/>
              </a:rPr>
              <a:t>występ młodzieżowego Zespołu Rockowego </a:t>
            </a:r>
            <a:r>
              <a:rPr lang="pl-PL" b="1" i="1" dirty="0">
                <a:solidFill>
                  <a:prstClr val="black"/>
                </a:solidFill>
                <a:latin typeface="Garamond" pitchFamily="18" charset="0"/>
              </a:rPr>
              <a:t>Resistance </a:t>
            </a:r>
            <a:endParaRPr lang="pl-PL" b="1" i="1" dirty="0" smtClean="0">
              <a:solidFill>
                <a:prstClr val="black"/>
              </a:solidFill>
              <a:latin typeface="Garamond" pitchFamily="18" charset="0"/>
            </a:endParaRPr>
          </a:p>
          <a:p>
            <a:pPr lvl="0"/>
            <a:r>
              <a:rPr lang="pl-PL" b="1" dirty="0" smtClean="0">
                <a:solidFill>
                  <a:prstClr val="black"/>
                </a:solidFill>
                <a:latin typeface="Garamond" pitchFamily="18" charset="0"/>
              </a:rPr>
              <a:t>- koncert  </a:t>
            </a:r>
            <a:r>
              <a:rPr lang="pl-PL" b="1" dirty="0">
                <a:solidFill>
                  <a:prstClr val="black"/>
                </a:solidFill>
                <a:latin typeface="Garamond" pitchFamily="18" charset="0"/>
              </a:rPr>
              <a:t>amatorskiego zespołu </a:t>
            </a:r>
            <a:r>
              <a:rPr lang="pl-PL" b="1" i="1" dirty="0">
                <a:solidFill>
                  <a:prstClr val="black"/>
                </a:solidFill>
                <a:latin typeface="Garamond" pitchFamily="18" charset="0"/>
              </a:rPr>
              <a:t>Jagiellończyk Band </a:t>
            </a:r>
            <a:r>
              <a:rPr lang="pl-PL" b="1" dirty="0">
                <a:solidFill>
                  <a:prstClr val="black"/>
                </a:solidFill>
                <a:latin typeface="Garamond" pitchFamily="18" charset="0"/>
              </a:rPr>
              <a:t>działającego  </a:t>
            </a:r>
            <a:r>
              <a:rPr lang="pl-PL" b="1" dirty="0" smtClean="0">
                <a:solidFill>
                  <a:prstClr val="black"/>
                </a:solidFill>
                <a:latin typeface="Garamond" pitchFamily="18" charset="0"/>
              </a:rPr>
              <a:t/>
            </a:r>
            <a:br>
              <a:rPr lang="pl-PL" b="1" dirty="0" smtClean="0">
                <a:solidFill>
                  <a:prstClr val="black"/>
                </a:solidFill>
                <a:latin typeface="Garamond" pitchFamily="18" charset="0"/>
              </a:rPr>
            </a:br>
            <a:r>
              <a:rPr lang="pl-PL" b="1" dirty="0" smtClean="0">
                <a:solidFill>
                  <a:prstClr val="black"/>
                </a:solidFill>
                <a:latin typeface="Garamond" pitchFamily="18" charset="0"/>
              </a:rPr>
              <a:t>w </a:t>
            </a:r>
            <a:r>
              <a:rPr lang="pl-PL" b="1" dirty="0">
                <a:solidFill>
                  <a:prstClr val="black"/>
                </a:solidFill>
                <a:latin typeface="Garamond" pitchFamily="18" charset="0"/>
              </a:rPr>
              <a:t>LO </a:t>
            </a:r>
            <a:r>
              <a:rPr lang="pl-PL" b="1" dirty="0" smtClean="0">
                <a:solidFill>
                  <a:prstClr val="black"/>
                </a:solidFill>
                <a:latin typeface="Garamond" pitchFamily="18" charset="0"/>
              </a:rPr>
              <a:t>w </a:t>
            </a:r>
            <a:r>
              <a:rPr lang="pl-PL" b="1" dirty="0">
                <a:solidFill>
                  <a:prstClr val="black"/>
                </a:solidFill>
                <a:latin typeface="Garamond" pitchFamily="18" charset="0"/>
              </a:rPr>
              <a:t>Wysokiem Mazowieckiem. </a:t>
            </a:r>
          </a:p>
        </p:txBody>
      </p:sp>
      <p:pic>
        <p:nvPicPr>
          <p:cNvPr id="6" name="Obraz 5" descr="C:\Users\Tomek\AppData\Local\Temp\WPDNSE\{00030000-2090-0000-0000-000000000000}\WP_20160422_007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</a14:imgLayer>
                </a14:imgProps>
              </a:ext>
            </a:extLst>
          </a:blip>
          <a:srcRect l="26879" t="19693" r="22104" b="25914"/>
          <a:stretch/>
        </p:blipFill>
        <p:spPr bwMode="auto">
          <a:xfrm>
            <a:off x="6084168" y="332656"/>
            <a:ext cx="2878407" cy="18002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2413524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75243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4400" b="1" dirty="0" smtClean="0">
                <a:solidFill>
                  <a:prstClr val="black"/>
                </a:solidFill>
                <a:latin typeface="Garamond" pitchFamily="18" charset="0"/>
              </a:rPr>
              <a:t>XI DNI </a:t>
            </a:r>
            <a:r>
              <a:rPr lang="pl-PL" sz="4400" b="1" dirty="0">
                <a:solidFill>
                  <a:prstClr val="black"/>
                </a:solidFill>
                <a:latin typeface="Garamond" pitchFamily="18" charset="0"/>
              </a:rPr>
              <a:t>GIMNAZJALISTÓW</a:t>
            </a:r>
            <a:endParaRPr lang="pl-PL" sz="4400" dirty="0">
              <a:solidFill>
                <a:prstClr val="black"/>
              </a:solidFill>
              <a:latin typeface="Garamond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07504" y="620688"/>
            <a:ext cx="5856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Wy jesteście przyszłością świata!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430358"/>
            <a:ext cx="2952328" cy="266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4194000"/>
            <a:ext cx="2952328" cy="266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4194000"/>
            <a:ext cx="2952032" cy="266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9952" y="1390129"/>
            <a:ext cx="2880320" cy="2680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71608856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55576" y="260648"/>
            <a:ext cx="52809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4400" b="1" dirty="0" smtClean="0">
                <a:solidFill>
                  <a:prstClr val="black"/>
                </a:solidFill>
                <a:latin typeface="Garamond" pitchFamily="18" charset="0"/>
              </a:rPr>
              <a:t>XII DNI </a:t>
            </a:r>
          </a:p>
          <a:p>
            <a:pPr lvl="0" algn="ctr"/>
            <a:r>
              <a:rPr lang="pl-PL" sz="4400" b="1" dirty="0" smtClean="0">
                <a:solidFill>
                  <a:prstClr val="black"/>
                </a:solidFill>
                <a:latin typeface="Garamond" pitchFamily="18" charset="0"/>
              </a:rPr>
              <a:t>GIMNAZJALISTÓW</a:t>
            </a:r>
            <a:endParaRPr lang="pl-PL" sz="4400" dirty="0">
              <a:solidFill>
                <a:prstClr val="black"/>
              </a:solidFill>
              <a:latin typeface="Garamond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23528" y="2276872"/>
            <a:ext cx="8496944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i="1" dirty="0" smtClean="0">
                <a:solidFill>
                  <a:srgbClr val="FF0000"/>
                </a:solidFill>
                <a:latin typeface="Garamond" pitchFamily="18" charset="0"/>
              </a:rPr>
              <a:t>Data:</a:t>
            </a:r>
            <a:r>
              <a:rPr lang="pl-PL" sz="2000" b="1" dirty="0" smtClean="0">
                <a:solidFill>
                  <a:prstClr val="black"/>
                </a:solidFill>
                <a:latin typeface="Garamond" pitchFamily="18" charset="0"/>
              </a:rPr>
              <a:t> 21- 22 maja 2015r.</a:t>
            </a:r>
          </a:p>
          <a:p>
            <a:pPr lvl="0"/>
            <a:r>
              <a:rPr lang="pl-PL" sz="2000" b="1" i="1" dirty="0" smtClean="0">
                <a:solidFill>
                  <a:srgbClr val="FF0000"/>
                </a:solidFill>
                <a:latin typeface="Garamond" pitchFamily="18" charset="0"/>
              </a:rPr>
              <a:t>Uczestnicy:</a:t>
            </a:r>
            <a:r>
              <a:rPr lang="pl-PL" sz="2000" b="1" dirty="0" smtClean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  <a:latin typeface="Garamond" pitchFamily="18" charset="0"/>
              </a:rPr>
              <a:t>19</a:t>
            </a:r>
            <a:r>
              <a:rPr lang="pl-PL" sz="2000" b="1" dirty="0" smtClean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  <a:latin typeface="Garamond" pitchFamily="18" charset="0"/>
              </a:rPr>
              <a:t>drużyn</a:t>
            </a:r>
          </a:p>
          <a:p>
            <a:pPr lvl="0"/>
            <a:r>
              <a:rPr lang="pl-PL" sz="2000" b="1" i="1" dirty="0" smtClean="0">
                <a:solidFill>
                  <a:srgbClr val="FF0000"/>
                </a:solidFill>
                <a:latin typeface="Garamond" pitchFamily="18" charset="0"/>
              </a:rPr>
              <a:t>Trasa przemarszu: </a:t>
            </a:r>
            <a:r>
              <a:rPr lang="pl-PL" sz="2000" b="1" dirty="0" smtClean="0">
                <a:solidFill>
                  <a:prstClr val="black"/>
                </a:solidFill>
                <a:latin typeface="Garamond" pitchFamily="18" charset="0"/>
              </a:rPr>
              <a:t>10 km</a:t>
            </a:r>
          </a:p>
          <a:p>
            <a:pPr lvl="0"/>
            <a:r>
              <a:rPr lang="pl-PL" sz="2000" b="1" i="1" dirty="0" smtClean="0">
                <a:solidFill>
                  <a:srgbClr val="FF0000"/>
                </a:solidFill>
                <a:latin typeface="Garamond" pitchFamily="18" charset="0"/>
              </a:rPr>
              <a:t>Zadania:</a:t>
            </a:r>
          </a:p>
          <a:p>
            <a:pPr>
              <a:buFont typeface="Garamond" pitchFamily="18" charset="0"/>
              <a:buChar char="―"/>
            </a:pPr>
            <a:r>
              <a:rPr lang="pl-PL" b="1" dirty="0" smtClean="0">
                <a:latin typeface="Garamond" pitchFamily="18" charset="0"/>
              </a:rPr>
              <a:t> </a:t>
            </a:r>
            <a:r>
              <a:rPr lang="pl-PL" b="1" i="1" dirty="0" smtClean="0">
                <a:latin typeface="Garamond" pitchFamily="18" charset="0"/>
              </a:rPr>
              <a:t>Bajka o planecie Tetrze</a:t>
            </a:r>
            <a:r>
              <a:rPr lang="pl-PL" b="1" dirty="0" smtClean="0">
                <a:latin typeface="Garamond" pitchFamily="18" charset="0"/>
              </a:rPr>
              <a:t> (budowanie makiet kontynentów, ułożenie hymnów, zaprojektowanie godła i stroju ludowego, ustalenie kalendarza świąt i uroczystości obchodzonych przez mieszkańców);</a:t>
            </a:r>
          </a:p>
          <a:p>
            <a:pPr>
              <a:buFont typeface="Garamond" pitchFamily="18" charset="0"/>
              <a:buChar char="―"/>
            </a:pPr>
            <a:r>
              <a:rPr lang="pl-PL" b="1" dirty="0" smtClean="0">
                <a:latin typeface="Garamond" pitchFamily="18" charset="0"/>
              </a:rPr>
              <a:t>„Budowanie mostów” – spotkanie „mieszkańców” Kontynentu Wodnego, Powietrznego, Ziemskiego i Ognistego i wymiana doświadczeń;</a:t>
            </a:r>
            <a:endParaRPr lang="pl-PL" b="1" dirty="0" smtClean="0">
              <a:solidFill>
                <a:prstClr val="black"/>
              </a:solidFill>
              <a:latin typeface="Garamond" pitchFamily="18" charset="0"/>
            </a:endParaRPr>
          </a:p>
          <a:p>
            <a:pPr>
              <a:buFont typeface="Garamond" pitchFamily="18" charset="0"/>
              <a:buChar char="―"/>
            </a:pPr>
            <a:r>
              <a:rPr lang="pl-PL" b="1" dirty="0" smtClean="0">
                <a:latin typeface="Garamond" pitchFamily="18" charset="0"/>
              </a:rPr>
              <a:t>prezentowanie efektów współpracy </a:t>
            </a:r>
            <a:r>
              <a:rPr lang="pl-PL" b="1" dirty="0" err="1" smtClean="0">
                <a:latin typeface="Garamond" pitchFamily="18" charset="0"/>
              </a:rPr>
              <a:t>Zmyślaków</a:t>
            </a:r>
            <a:r>
              <a:rPr lang="pl-PL" b="1" dirty="0" smtClean="0">
                <a:latin typeface="Garamond" pitchFamily="18" charset="0"/>
              </a:rPr>
              <a:t>, </a:t>
            </a:r>
            <a:r>
              <a:rPr lang="pl-PL" b="1" dirty="0" err="1" smtClean="0">
                <a:latin typeface="Garamond" pitchFamily="18" charset="0"/>
              </a:rPr>
              <a:t>Przeczuwaków</a:t>
            </a:r>
            <a:r>
              <a:rPr lang="pl-PL" b="1" dirty="0" smtClean="0">
                <a:latin typeface="Garamond" pitchFamily="18" charset="0"/>
              </a:rPr>
              <a:t>, </a:t>
            </a:r>
            <a:r>
              <a:rPr lang="pl-PL" b="1" dirty="0" err="1" smtClean="0">
                <a:latin typeface="Garamond" pitchFamily="18" charset="0"/>
              </a:rPr>
              <a:t>Myślaków</a:t>
            </a:r>
            <a:r>
              <a:rPr lang="pl-PL" b="1" dirty="0" smtClean="0">
                <a:latin typeface="Garamond" pitchFamily="18" charset="0"/>
              </a:rPr>
              <a:t> i </a:t>
            </a:r>
            <a:r>
              <a:rPr lang="pl-PL" b="1" dirty="0" err="1" smtClean="0">
                <a:latin typeface="Garamond" pitchFamily="18" charset="0"/>
              </a:rPr>
              <a:t>Czujaków</a:t>
            </a:r>
            <a:r>
              <a:rPr lang="pl-PL" b="1" dirty="0" smtClean="0">
                <a:latin typeface="Garamond" pitchFamily="18" charset="0"/>
              </a:rPr>
              <a:t>;</a:t>
            </a:r>
            <a:endParaRPr lang="pl-PL" b="1" dirty="0" smtClean="0">
              <a:solidFill>
                <a:prstClr val="black"/>
              </a:solidFill>
              <a:latin typeface="Garamond" pitchFamily="18" charset="0"/>
            </a:endParaRPr>
          </a:p>
          <a:p>
            <a:pPr>
              <a:buFont typeface="Garamond" pitchFamily="18" charset="0"/>
              <a:buChar char="―"/>
            </a:pPr>
            <a:r>
              <a:rPr lang="pl-PL" b="1" dirty="0" smtClean="0">
                <a:latin typeface="Garamond" pitchFamily="18" charset="0"/>
              </a:rPr>
              <a:t>przygotowanie karty do Księgi Dni Gimnazjalistów,</a:t>
            </a:r>
            <a:endParaRPr lang="pl-PL" b="1" dirty="0" smtClean="0">
              <a:solidFill>
                <a:prstClr val="black"/>
              </a:solidFill>
              <a:latin typeface="Garamond" pitchFamily="18" charset="0"/>
            </a:endParaRPr>
          </a:p>
          <a:p>
            <a:r>
              <a:rPr lang="pl-PL" b="1" i="1" dirty="0" smtClean="0">
                <a:solidFill>
                  <a:srgbClr val="FF0000"/>
                </a:solidFill>
                <a:latin typeface="Garamond" pitchFamily="18" charset="0"/>
              </a:rPr>
              <a:t>Niespodzianki:</a:t>
            </a:r>
          </a:p>
          <a:p>
            <a:r>
              <a:rPr lang="pl-PL" b="1" dirty="0" smtClean="0">
                <a:latin typeface="Garamond" pitchFamily="18" charset="0"/>
                <a:sym typeface="Symbol"/>
              </a:rPr>
              <a:t> </a:t>
            </a:r>
            <a:r>
              <a:rPr lang="pl-PL" b="1" dirty="0" smtClean="0">
                <a:latin typeface="Garamond" pitchFamily="18" charset="0"/>
              </a:rPr>
              <a:t>pisanie listów do Papieża Franciszka;</a:t>
            </a:r>
            <a:endParaRPr lang="pl-PL" b="1" dirty="0" smtClean="0">
              <a:latin typeface="Garamond" pitchFamily="18" charset="0"/>
              <a:sym typeface="Symbol"/>
            </a:endParaRPr>
          </a:p>
          <a:p>
            <a:pPr lvl="0"/>
            <a:r>
              <a:rPr lang="pl-PL" b="1" dirty="0" smtClean="0">
                <a:latin typeface="Garamond" pitchFamily="18" charset="0"/>
                <a:sym typeface="Symbol"/>
              </a:rPr>
              <a:t> </a:t>
            </a:r>
            <a:r>
              <a:rPr lang="pl-PL" b="1" dirty="0" smtClean="0">
                <a:latin typeface="Garamond" pitchFamily="18" charset="0"/>
              </a:rPr>
              <a:t>układanie  i nauka choreografii do piosenki zespołu Gawęda „Grajmy w kolory”. </a:t>
            </a:r>
          </a:p>
        </p:txBody>
      </p:sp>
      <p:sp>
        <p:nvSpPr>
          <p:cNvPr id="4" name="Prostokąt 3"/>
          <p:cNvSpPr/>
          <p:nvPr/>
        </p:nvSpPr>
        <p:spPr>
          <a:xfrm>
            <a:off x="395536" y="1700808"/>
            <a:ext cx="410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i="1" dirty="0" smtClean="0">
                <a:solidFill>
                  <a:srgbClr val="FF0000"/>
                </a:solidFill>
                <a:latin typeface="Garamond" pitchFamily="18" charset="0"/>
              </a:rPr>
              <a:t>Młodzi dla młodych</a:t>
            </a:r>
            <a:endParaRPr lang="pl-PL" sz="3200" b="1" i="1" dirty="0">
              <a:solidFill>
                <a:srgbClr val="FF0000"/>
              </a:solidFill>
              <a:latin typeface="Garamond" pitchFamily="18" charset="0"/>
            </a:endParaRPr>
          </a:p>
        </p:txBody>
      </p:sp>
      <p:pic>
        <p:nvPicPr>
          <p:cNvPr id="5" name="Obraz 4" descr="C:\Users\Tomek\AppData\Local\Temp\WPDNSE\{00030000-2090-0000-0000-000000000000}\WP_20160422_004.jpg"/>
          <p:cNvPicPr/>
          <p:nvPr/>
        </p:nvPicPr>
        <p:blipFill>
          <a:blip r:embed="rId3" cstate="print"/>
          <a:srcRect l="28748" t="10036" r="30808" b="17701"/>
          <a:stretch>
            <a:fillRect/>
          </a:stretch>
        </p:blipFill>
        <p:spPr bwMode="auto">
          <a:xfrm>
            <a:off x="6444208" y="404664"/>
            <a:ext cx="2040862" cy="1944216"/>
          </a:xfrm>
          <a:prstGeom prst="flowChartConnector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763688" y="38234"/>
            <a:ext cx="52809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4400" b="1" dirty="0" smtClean="0">
                <a:solidFill>
                  <a:prstClr val="black"/>
                </a:solidFill>
                <a:latin typeface="Garamond" pitchFamily="18" charset="0"/>
              </a:rPr>
              <a:t>XII DNI </a:t>
            </a:r>
          </a:p>
          <a:p>
            <a:pPr lvl="0" algn="ctr"/>
            <a:r>
              <a:rPr lang="pl-PL" sz="4400" b="1" dirty="0" smtClean="0">
                <a:solidFill>
                  <a:prstClr val="black"/>
                </a:solidFill>
                <a:latin typeface="Garamond" pitchFamily="18" charset="0"/>
              </a:rPr>
              <a:t>GIMNAZJALISTÓW</a:t>
            </a:r>
            <a:endParaRPr lang="pl-PL" sz="4400" dirty="0">
              <a:solidFill>
                <a:prstClr val="black"/>
              </a:solidFill>
              <a:latin typeface="Garamond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/>
          <a:srcRect b="26203"/>
          <a:stretch/>
        </p:blipFill>
        <p:spPr>
          <a:xfrm>
            <a:off x="467544" y="1941367"/>
            <a:ext cx="2761584" cy="20379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/>
          <a:srcRect b="19847"/>
          <a:stretch/>
        </p:blipFill>
        <p:spPr>
          <a:xfrm>
            <a:off x="1259632" y="4237545"/>
            <a:ext cx="3265959" cy="2271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941367"/>
            <a:ext cx="2544077" cy="19047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Prostokąt 6"/>
          <p:cNvSpPr/>
          <p:nvPr/>
        </p:nvSpPr>
        <p:spPr>
          <a:xfrm>
            <a:off x="299731" y="1340768"/>
            <a:ext cx="410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i="1" dirty="0" smtClean="0">
                <a:solidFill>
                  <a:srgbClr val="FF0000"/>
                </a:solidFill>
                <a:latin typeface="Garamond" pitchFamily="18" charset="0"/>
              </a:rPr>
              <a:t>Młodzi dla młodych</a:t>
            </a:r>
            <a:endParaRPr lang="pl-PL" sz="3200" b="1" i="1" dirty="0">
              <a:solidFill>
                <a:srgbClr val="FF0000"/>
              </a:solidFill>
              <a:latin typeface="Garamond" pitchFamily="18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 cstate="print"/>
          <a:srcRect t="18444" b="15842"/>
          <a:stretch/>
        </p:blipFill>
        <p:spPr>
          <a:xfrm>
            <a:off x="5220072" y="4237545"/>
            <a:ext cx="3410155" cy="22409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1986720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60648"/>
            <a:ext cx="7772400" cy="1500187"/>
          </a:xfrm>
        </p:spPr>
        <p:txBody>
          <a:bodyPr/>
          <a:lstStyle/>
          <a:p>
            <a:pPr lvl="0" algn="ctr" eaLnBrk="1" hangingPunct="1">
              <a:spcBef>
                <a:spcPct val="0"/>
              </a:spcBef>
            </a:pPr>
            <a:r>
              <a:rPr lang="pl-PL" sz="4400" b="1" dirty="0" smtClean="0">
                <a:solidFill>
                  <a:prstClr val="black"/>
                </a:solidFill>
                <a:latin typeface="Garamond" pitchFamily="18" charset="0"/>
                <a:cs typeface="Arial" charset="0"/>
              </a:rPr>
              <a:t>XIII </a:t>
            </a:r>
            <a:r>
              <a:rPr lang="pl-PL" sz="4400" b="1" dirty="0">
                <a:solidFill>
                  <a:prstClr val="black"/>
                </a:solidFill>
                <a:latin typeface="Garamond" pitchFamily="18" charset="0"/>
                <a:cs typeface="Arial" charset="0"/>
              </a:rPr>
              <a:t>DNI </a:t>
            </a:r>
          </a:p>
          <a:p>
            <a:pPr lvl="0" algn="ctr" eaLnBrk="1" hangingPunct="1">
              <a:spcBef>
                <a:spcPct val="0"/>
              </a:spcBef>
            </a:pPr>
            <a:r>
              <a:rPr lang="pl-PL" sz="4400" b="1" dirty="0">
                <a:solidFill>
                  <a:prstClr val="black"/>
                </a:solidFill>
                <a:latin typeface="Garamond" pitchFamily="18" charset="0"/>
                <a:cs typeface="Arial" charset="0"/>
              </a:rPr>
              <a:t>GIMNAZJALISTÓW</a:t>
            </a:r>
            <a:endParaRPr lang="pl-PL" sz="4400" dirty="0">
              <a:solidFill>
                <a:prstClr val="black"/>
              </a:solidFill>
              <a:latin typeface="Garamond" pitchFamily="18" charset="0"/>
              <a:cs typeface="Arial" charset="0"/>
            </a:endParaRPr>
          </a:p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467544" y="1193785"/>
            <a:ext cx="50465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i="1" dirty="0">
                <a:solidFill>
                  <a:srgbClr val="FF0000"/>
                </a:solidFill>
                <a:latin typeface="Garamond" pitchFamily="18" charset="0"/>
              </a:rPr>
              <a:t>„Od nas zależy przyszłość!”</a:t>
            </a:r>
          </a:p>
        </p:txBody>
      </p:sp>
      <p:sp>
        <p:nvSpPr>
          <p:cNvPr id="5" name="Prostokąt 4"/>
          <p:cNvSpPr/>
          <p:nvPr/>
        </p:nvSpPr>
        <p:spPr>
          <a:xfrm>
            <a:off x="288033" y="1916832"/>
            <a:ext cx="864096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Data:</a:t>
            </a:r>
            <a:r>
              <a:rPr lang="pl-PL" sz="2000" b="1" dirty="0">
                <a:solidFill>
                  <a:prstClr val="black"/>
                </a:solidFill>
                <a:latin typeface="Garamond" pitchFamily="18" charset="0"/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  <a:latin typeface="Garamond" pitchFamily="18" charset="0"/>
              </a:rPr>
              <a:t>19- 20 </a:t>
            </a:r>
            <a:r>
              <a:rPr lang="pl-PL" sz="2000" b="1" dirty="0">
                <a:solidFill>
                  <a:prstClr val="black"/>
                </a:solidFill>
                <a:latin typeface="Garamond" pitchFamily="18" charset="0"/>
              </a:rPr>
              <a:t>maja 2015r.</a:t>
            </a:r>
          </a:p>
          <a:p>
            <a:pPr lvl="0"/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Uczestnicy:</a:t>
            </a:r>
            <a:r>
              <a:rPr lang="pl-PL" sz="2000" b="1" dirty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  <a:latin typeface="Garamond" pitchFamily="18" charset="0"/>
              </a:rPr>
              <a:t>10</a:t>
            </a:r>
            <a:r>
              <a:rPr lang="pl-PL" sz="2000" b="1" dirty="0" smtClean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pl-PL" sz="2000" b="1" dirty="0">
                <a:solidFill>
                  <a:prstClr val="black"/>
                </a:solidFill>
                <a:latin typeface="Garamond" pitchFamily="18" charset="0"/>
              </a:rPr>
              <a:t>drużyn</a:t>
            </a:r>
          </a:p>
          <a:p>
            <a:pPr lvl="0"/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Trasa przemarszu: </a:t>
            </a:r>
            <a:r>
              <a:rPr lang="pl-PL" sz="2000" b="1" dirty="0">
                <a:solidFill>
                  <a:prstClr val="black"/>
                </a:solidFill>
                <a:latin typeface="Garamond" pitchFamily="18" charset="0"/>
              </a:rPr>
              <a:t>10 km</a:t>
            </a:r>
          </a:p>
          <a:p>
            <a:pPr lvl="0"/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Zadania:</a:t>
            </a:r>
          </a:p>
          <a:p>
            <a:pPr>
              <a:buFont typeface="Garamond" pitchFamily="18" charset="0"/>
              <a:buChar char="―"/>
            </a:pPr>
            <a:r>
              <a:rPr lang="pl-PL" b="1" dirty="0">
                <a:latin typeface="Garamond" pitchFamily="18" charset="0"/>
              </a:rPr>
              <a:t> </a:t>
            </a:r>
            <a:r>
              <a:rPr lang="pl-PL" b="1" i="1" dirty="0">
                <a:latin typeface="Garamond" pitchFamily="18" charset="0"/>
              </a:rPr>
              <a:t>układanie z puzzli obrazów Andriollego </a:t>
            </a:r>
            <a:r>
              <a:rPr lang="pl-PL" b="1" i="1" dirty="0" smtClean="0">
                <a:latin typeface="Garamond" pitchFamily="18" charset="0"/>
              </a:rPr>
              <a:t>robienie </a:t>
            </a:r>
            <a:r>
              <a:rPr lang="pl-PL" b="1" i="1" dirty="0">
                <a:latin typeface="Garamond" pitchFamily="18" charset="0"/>
              </a:rPr>
              <a:t>zdjęć inspirowanych rycinami, </a:t>
            </a:r>
            <a:endParaRPr lang="pl-PL" b="1" i="1" dirty="0" smtClean="0">
              <a:latin typeface="Garamond" pitchFamily="18" charset="0"/>
            </a:endParaRPr>
          </a:p>
          <a:p>
            <a:pPr>
              <a:buFont typeface="Garamond" pitchFamily="18" charset="0"/>
              <a:buChar char="―"/>
            </a:pPr>
            <a:r>
              <a:rPr lang="pl-PL" b="1" i="1" dirty="0" smtClean="0">
                <a:latin typeface="Garamond" pitchFamily="18" charset="0"/>
              </a:rPr>
              <a:t>upodabnianie </a:t>
            </a:r>
            <a:r>
              <a:rPr lang="pl-PL" b="1" i="1" dirty="0">
                <a:latin typeface="Garamond" pitchFamily="18" charset="0"/>
              </a:rPr>
              <a:t>się do bohaterów epopei, układanie tekstów piosenek do fragmentów utworu, </a:t>
            </a:r>
            <a:endParaRPr lang="pl-PL" b="1" i="1" dirty="0" smtClean="0">
              <a:latin typeface="Garamond" pitchFamily="18" charset="0"/>
            </a:endParaRPr>
          </a:p>
          <a:p>
            <a:pPr>
              <a:buFont typeface="Garamond" pitchFamily="18" charset="0"/>
              <a:buChar char="―"/>
            </a:pPr>
            <a:r>
              <a:rPr lang="pl-PL" b="1" i="1" dirty="0" smtClean="0">
                <a:latin typeface="Garamond" pitchFamily="18" charset="0"/>
              </a:rPr>
              <a:t>opisywanie </a:t>
            </a:r>
            <a:r>
              <a:rPr lang="pl-PL" b="1" i="1" dirty="0">
                <a:latin typeface="Garamond" pitchFamily="18" charset="0"/>
              </a:rPr>
              <a:t>i fotografowanie rodzinnych pamiątek mieszkańców gminy, </a:t>
            </a:r>
            <a:endParaRPr lang="pl-PL" b="1" i="1" dirty="0" smtClean="0">
              <a:latin typeface="Garamond" pitchFamily="18" charset="0"/>
            </a:endParaRPr>
          </a:p>
          <a:p>
            <a:pPr>
              <a:buFont typeface="Garamond" pitchFamily="18" charset="0"/>
              <a:buChar char="―"/>
            </a:pPr>
            <a:r>
              <a:rPr lang="pl-PL" b="1" i="1" dirty="0" smtClean="0">
                <a:latin typeface="Garamond" pitchFamily="18" charset="0"/>
              </a:rPr>
              <a:t>układanie </a:t>
            </a:r>
            <a:r>
              <a:rPr lang="pl-PL" b="1" i="1" dirty="0">
                <a:latin typeface="Garamond" pitchFamily="18" charset="0"/>
              </a:rPr>
              <a:t>trzynastozgłoskowca na jeden z zaproponowanych tematów - Światowe Dni Młodzieży, 1050. Rocznica Chrztu Polski, historia Dni Gimnazjalistów, </a:t>
            </a:r>
            <a:endParaRPr lang="pl-PL" b="1" i="1" dirty="0" smtClean="0">
              <a:latin typeface="Garamond" pitchFamily="18" charset="0"/>
            </a:endParaRPr>
          </a:p>
          <a:p>
            <a:pPr>
              <a:buFont typeface="Garamond" pitchFamily="18" charset="0"/>
              <a:buChar char="―"/>
            </a:pPr>
            <a:r>
              <a:rPr lang="pl-PL" b="1" i="1" dirty="0" smtClean="0">
                <a:latin typeface="Garamond" pitchFamily="18" charset="0"/>
              </a:rPr>
              <a:t>sporządzanie </a:t>
            </a:r>
            <a:r>
              <a:rPr lang="pl-PL" b="1" i="1" dirty="0">
                <a:latin typeface="Garamond" pitchFamily="18" charset="0"/>
              </a:rPr>
              <a:t>rankingu najpopularniejszych na terenie gminy Nowe Piekuty wydarzeń historycznych</a:t>
            </a:r>
            <a:r>
              <a:rPr lang="pl-PL" b="1" i="1" dirty="0" smtClean="0">
                <a:latin typeface="Garamond" pitchFamily="18" charset="0"/>
              </a:rPr>
              <a:t>).</a:t>
            </a:r>
          </a:p>
          <a:p>
            <a:pPr>
              <a:buFont typeface="Garamond" pitchFamily="18" charset="0"/>
              <a:buChar char="―"/>
            </a:pPr>
            <a:r>
              <a:rPr lang="pl-PL" b="1" dirty="0" smtClean="0">
                <a:latin typeface="Garamond" pitchFamily="18" charset="0"/>
              </a:rPr>
              <a:t>przygotowanie </a:t>
            </a:r>
            <a:r>
              <a:rPr lang="pl-PL" b="1" dirty="0">
                <a:latin typeface="Garamond" pitchFamily="18" charset="0"/>
              </a:rPr>
              <a:t>karty do Księgi Dni Gimnazjalistów,</a:t>
            </a:r>
            <a:endParaRPr lang="pl-PL" b="1" dirty="0">
              <a:solidFill>
                <a:prstClr val="black"/>
              </a:solidFill>
              <a:latin typeface="Garamond" pitchFamily="18" charset="0"/>
            </a:endParaRPr>
          </a:p>
          <a:p>
            <a:r>
              <a:rPr lang="pl-PL" b="1" i="1" dirty="0">
                <a:solidFill>
                  <a:srgbClr val="FF0000"/>
                </a:solidFill>
                <a:latin typeface="Garamond" pitchFamily="18" charset="0"/>
              </a:rPr>
              <a:t>Niespodzianki:</a:t>
            </a:r>
          </a:p>
          <a:p>
            <a:r>
              <a:rPr lang="pl-PL" b="1" dirty="0">
                <a:latin typeface="Garamond" pitchFamily="18" charset="0"/>
                <a:sym typeface="Symbol"/>
              </a:rPr>
              <a:t> </a:t>
            </a:r>
            <a:r>
              <a:rPr lang="pl-PL" b="1" i="1" dirty="0" smtClean="0">
                <a:latin typeface="Garamond" pitchFamily="18" charset="0"/>
              </a:rPr>
              <a:t> </a:t>
            </a:r>
            <a:r>
              <a:rPr lang="pl-PL" b="1" i="1" dirty="0">
                <a:latin typeface="Garamond" pitchFamily="18" charset="0"/>
              </a:rPr>
              <a:t>warsztaty taneczne prowadzone przez dyrektora i instruktorów zespołu „Słowiki” z Brańska  oraz </a:t>
            </a:r>
            <a:r>
              <a:rPr lang="pl-PL" b="1" i="1" dirty="0" smtClean="0">
                <a:latin typeface="Garamond" pitchFamily="18" charset="0"/>
              </a:rPr>
              <a:t>zajęcia teatralne</a:t>
            </a:r>
            <a:r>
              <a:rPr lang="pl-PL" b="1" dirty="0" smtClean="0">
                <a:latin typeface="Garamond" pitchFamily="18" charset="0"/>
              </a:rPr>
              <a:t>”. </a:t>
            </a:r>
            <a:endParaRPr lang="pl-PL" b="1" dirty="0">
              <a:latin typeface="Garamond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1193785"/>
            <a:ext cx="1573145" cy="154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66675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60648"/>
            <a:ext cx="7772400" cy="1500187"/>
          </a:xfrm>
        </p:spPr>
        <p:txBody>
          <a:bodyPr/>
          <a:lstStyle/>
          <a:p>
            <a:pPr lvl="0" algn="ctr" eaLnBrk="1" hangingPunct="1">
              <a:spcBef>
                <a:spcPct val="0"/>
              </a:spcBef>
            </a:pPr>
            <a:r>
              <a:rPr lang="pl-PL" sz="4400" b="1" dirty="0" smtClean="0">
                <a:solidFill>
                  <a:prstClr val="black"/>
                </a:solidFill>
                <a:latin typeface="Garamond" pitchFamily="18" charset="0"/>
                <a:cs typeface="Arial" charset="0"/>
              </a:rPr>
              <a:t>XIII </a:t>
            </a:r>
            <a:r>
              <a:rPr lang="pl-PL" sz="4400" b="1" dirty="0">
                <a:solidFill>
                  <a:prstClr val="black"/>
                </a:solidFill>
                <a:latin typeface="Garamond" pitchFamily="18" charset="0"/>
                <a:cs typeface="Arial" charset="0"/>
              </a:rPr>
              <a:t>DNI </a:t>
            </a:r>
          </a:p>
          <a:p>
            <a:pPr lvl="0" algn="ctr" eaLnBrk="1" hangingPunct="1">
              <a:spcBef>
                <a:spcPct val="0"/>
              </a:spcBef>
            </a:pPr>
            <a:r>
              <a:rPr lang="pl-PL" sz="4400" b="1" dirty="0">
                <a:solidFill>
                  <a:prstClr val="black"/>
                </a:solidFill>
                <a:latin typeface="Garamond" pitchFamily="18" charset="0"/>
                <a:cs typeface="Arial" charset="0"/>
              </a:rPr>
              <a:t>GIMNAZJALISTÓW</a:t>
            </a:r>
            <a:endParaRPr lang="pl-PL" sz="4400" dirty="0">
              <a:solidFill>
                <a:prstClr val="black"/>
              </a:solidFill>
              <a:latin typeface="Garamond" pitchFamily="18" charset="0"/>
              <a:cs typeface="Arial" charset="0"/>
            </a:endParaRPr>
          </a:p>
          <a:p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59370">
            <a:off x="406709" y="1313362"/>
            <a:ext cx="2895851" cy="2152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/>
          <p:nvPr/>
        </p:nvPicPr>
        <p:blipFill rotWithShape="1">
          <a:blip r:embed="rId3"/>
          <a:srcRect l="24967" t="27117" r="25926" b="23942"/>
          <a:stretch/>
        </p:blipFill>
        <p:spPr bwMode="auto">
          <a:xfrm rot="20608451">
            <a:off x="5913612" y="1292975"/>
            <a:ext cx="2828925" cy="2114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az 9"/>
          <p:cNvPicPr/>
          <p:nvPr/>
        </p:nvPicPr>
        <p:blipFill rotWithShape="1">
          <a:blip r:embed="rId4"/>
          <a:srcRect l="24802" t="26675" r="25926" b="23941"/>
          <a:stretch/>
        </p:blipFill>
        <p:spPr bwMode="auto">
          <a:xfrm rot="296257">
            <a:off x="178667" y="4470363"/>
            <a:ext cx="2838450" cy="21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az 10"/>
          <p:cNvPicPr/>
          <p:nvPr/>
        </p:nvPicPr>
        <p:blipFill rotWithShape="1">
          <a:blip r:embed="rId5"/>
          <a:srcRect l="23644" t="26675" r="25761" b="23941"/>
          <a:stretch/>
        </p:blipFill>
        <p:spPr bwMode="auto">
          <a:xfrm>
            <a:off x="3156138" y="2699391"/>
            <a:ext cx="2914650" cy="21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69692">
            <a:off x="6176293" y="4469380"/>
            <a:ext cx="2798307" cy="2085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2987503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39552" y="87814"/>
            <a:ext cx="5400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4400" b="1" dirty="0" smtClean="0">
                <a:solidFill>
                  <a:prstClr val="black"/>
                </a:solidFill>
                <a:latin typeface="Garamond" pitchFamily="18" charset="0"/>
              </a:rPr>
              <a:t>XIV </a:t>
            </a:r>
            <a:r>
              <a:rPr lang="pl-PL" sz="4400" b="1" dirty="0">
                <a:solidFill>
                  <a:prstClr val="black"/>
                </a:solidFill>
                <a:latin typeface="Garamond" pitchFamily="18" charset="0"/>
              </a:rPr>
              <a:t>DNI </a:t>
            </a:r>
          </a:p>
          <a:p>
            <a:pPr lvl="0" algn="ctr"/>
            <a:r>
              <a:rPr lang="pl-PL" sz="4400" b="1" dirty="0">
                <a:solidFill>
                  <a:prstClr val="black"/>
                </a:solidFill>
                <a:latin typeface="Garamond" pitchFamily="18" charset="0"/>
              </a:rPr>
              <a:t>GIMNAZJALISTÓW</a:t>
            </a:r>
            <a:endParaRPr lang="pl-PL" sz="4400" dirty="0">
              <a:solidFill>
                <a:prstClr val="black"/>
              </a:solidFill>
              <a:latin typeface="Garamond" pitchFamily="18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64932" y="2152302"/>
            <a:ext cx="8496944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Data:</a:t>
            </a:r>
            <a:r>
              <a:rPr lang="pl-PL" sz="2000" b="1" dirty="0">
                <a:solidFill>
                  <a:prstClr val="black"/>
                </a:solidFill>
                <a:latin typeface="Garamond" pitchFamily="18" charset="0"/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  <a:latin typeface="Garamond" pitchFamily="18" charset="0"/>
              </a:rPr>
              <a:t>25- 26 </a:t>
            </a:r>
            <a:r>
              <a:rPr lang="pl-PL" sz="2000" b="1" dirty="0">
                <a:solidFill>
                  <a:prstClr val="black"/>
                </a:solidFill>
                <a:latin typeface="Garamond" pitchFamily="18" charset="0"/>
              </a:rPr>
              <a:t>maja </a:t>
            </a:r>
            <a:r>
              <a:rPr lang="pl-PL" sz="2000" b="1" dirty="0" smtClean="0">
                <a:solidFill>
                  <a:prstClr val="black"/>
                </a:solidFill>
                <a:latin typeface="Garamond" pitchFamily="18" charset="0"/>
              </a:rPr>
              <a:t>2017r</a:t>
            </a:r>
            <a:r>
              <a:rPr lang="pl-PL" sz="2000" b="1" dirty="0">
                <a:solidFill>
                  <a:prstClr val="black"/>
                </a:solidFill>
                <a:latin typeface="Garamond" pitchFamily="18" charset="0"/>
              </a:rPr>
              <a:t>.</a:t>
            </a:r>
          </a:p>
          <a:p>
            <a:pPr lvl="0"/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Uczestnicy:</a:t>
            </a:r>
            <a:r>
              <a:rPr lang="pl-PL" sz="2000" b="1" dirty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  <a:latin typeface="Garamond" pitchFamily="18" charset="0"/>
              </a:rPr>
              <a:t>18 drużyn</a:t>
            </a:r>
            <a:endParaRPr lang="pl-PL" sz="2000" b="1" dirty="0">
              <a:solidFill>
                <a:prstClr val="black"/>
              </a:solidFill>
              <a:latin typeface="Garamond" pitchFamily="18" charset="0"/>
            </a:endParaRPr>
          </a:p>
          <a:p>
            <a:pPr lvl="0"/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Trasa przemarszu: </a:t>
            </a:r>
            <a:r>
              <a:rPr lang="pl-PL" sz="2000" b="1" dirty="0" smtClean="0">
                <a:solidFill>
                  <a:prstClr val="black"/>
                </a:solidFill>
                <a:latin typeface="Garamond" pitchFamily="18" charset="0"/>
              </a:rPr>
              <a:t>6 </a:t>
            </a:r>
            <a:r>
              <a:rPr lang="pl-PL" sz="2000" b="1" dirty="0">
                <a:solidFill>
                  <a:prstClr val="black"/>
                </a:solidFill>
                <a:latin typeface="Garamond" pitchFamily="18" charset="0"/>
              </a:rPr>
              <a:t>km</a:t>
            </a:r>
          </a:p>
          <a:p>
            <a:pPr lvl="0"/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Zadania:</a:t>
            </a:r>
          </a:p>
          <a:p>
            <a:pPr>
              <a:buFont typeface="Garamond" pitchFamily="18" charset="0"/>
              <a:buChar char="―"/>
            </a:pPr>
            <a:r>
              <a:rPr lang="pl-PL" b="1" dirty="0">
                <a:latin typeface="Garamond" pitchFamily="18" charset="0"/>
              </a:rPr>
              <a:t> </a:t>
            </a:r>
            <a:r>
              <a:rPr lang="pl-PL" b="1" i="1" dirty="0" smtClean="0">
                <a:latin typeface="Garamond" pitchFamily="18" charset="0"/>
              </a:rPr>
              <a:t>nawiązujące </a:t>
            </a:r>
            <a:r>
              <a:rPr lang="pl-PL" b="1" i="1" dirty="0">
                <a:latin typeface="Garamond" pitchFamily="18" charset="0"/>
              </a:rPr>
              <a:t>do hasła przewodniego Dni Gimnazjalistów – w tym roku związanych z szukaniem autorytetów z przeszłości i autorytetów współczesnych </a:t>
            </a:r>
            <a:r>
              <a:rPr lang="pl-PL" b="1" i="1" dirty="0" smtClean="0">
                <a:latin typeface="Garamond" pitchFamily="18" charset="0"/>
              </a:rPr>
              <a:t>w środowisku </a:t>
            </a:r>
            <a:r>
              <a:rPr lang="pl-PL" b="1" i="1" dirty="0">
                <a:latin typeface="Garamond" pitchFamily="18" charset="0"/>
              </a:rPr>
              <a:t>lokalnym; dzielenie się zdobytą wiedzą z pozostałymi </a:t>
            </a:r>
            <a:r>
              <a:rPr lang="pl-PL" b="1" i="1" dirty="0" smtClean="0">
                <a:latin typeface="Garamond" pitchFamily="18" charset="0"/>
              </a:rPr>
              <a:t>uczestnikami </a:t>
            </a:r>
          </a:p>
          <a:p>
            <a:pPr>
              <a:buFont typeface="Garamond" pitchFamily="18" charset="0"/>
              <a:buChar char="―"/>
            </a:pPr>
            <a:r>
              <a:rPr lang="pl-PL" b="1" i="1" dirty="0" smtClean="0">
                <a:latin typeface="Garamond" pitchFamily="18" charset="0"/>
              </a:rPr>
              <a:t>zdobywanie </a:t>
            </a:r>
            <a:r>
              <a:rPr lang="pl-PL" b="1" i="1" dirty="0">
                <a:latin typeface="Garamond" pitchFamily="18" charset="0"/>
              </a:rPr>
              <a:t>i </a:t>
            </a:r>
            <a:r>
              <a:rPr lang="pl-PL" b="1" i="1" dirty="0" smtClean="0">
                <a:latin typeface="Garamond" pitchFamily="18" charset="0"/>
              </a:rPr>
              <a:t>pogłębianie wiedzy </a:t>
            </a:r>
            <a:r>
              <a:rPr lang="pl-PL" b="1" i="1" dirty="0">
                <a:latin typeface="Garamond" pitchFamily="18" charset="0"/>
              </a:rPr>
              <a:t>na temat harcerstwa, </a:t>
            </a:r>
            <a:endParaRPr lang="pl-PL" b="1" i="1" dirty="0" smtClean="0">
              <a:latin typeface="Garamond" pitchFamily="18" charset="0"/>
            </a:endParaRPr>
          </a:p>
          <a:p>
            <a:pPr>
              <a:buFont typeface="Garamond" pitchFamily="18" charset="0"/>
              <a:buChar char="―"/>
            </a:pPr>
            <a:r>
              <a:rPr lang="pl-PL" b="1" i="1" dirty="0" smtClean="0">
                <a:latin typeface="Garamond" pitchFamily="18" charset="0"/>
              </a:rPr>
              <a:t>zajęcia </a:t>
            </a:r>
            <a:r>
              <a:rPr lang="pl-PL" b="1" i="1" dirty="0">
                <a:latin typeface="Garamond" pitchFamily="18" charset="0"/>
              </a:rPr>
              <a:t>przy ognisku, </a:t>
            </a:r>
            <a:r>
              <a:rPr lang="pl-PL" b="1" i="1" dirty="0" smtClean="0">
                <a:latin typeface="Garamond" pitchFamily="18" charset="0"/>
              </a:rPr>
              <a:t>(poznawanie „świata przyrody”, zdobywanie harcerskich sprawności</a:t>
            </a:r>
            <a:r>
              <a:rPr lang="pl-PL" b="1" i="1" dirty="0">
                <a:latin typeface="Garamond" pitchFamily="18" charset="0"/>
              </a:rPr>
              <a:t>, </a:t>
            </a:r>
            <a:r>
              <a:rPr lang="pl-PL" b="1" i="1" dirty="0" smtClean="0">
                <a:latin typeface="Garamond" pitchFamily="18" charset="0"/>
              </a:rPr>
              <a:t>rozwijanie swoich </a:t>
            </a:r>
            <a:r>
              <a:rPr lang="pl-PL" b="1" i="1" dirty="0">
                <a:latin typeface="Garamond" pitchFamily="18" charset="0"/>
              </a:rPr>
              <a:t>zdolności </a:t>
            </a:r>
            <a:r>
              <a:rPr lang="pl-PL" b="1" i="1" dirty="0" smtClean="0">
                <a:latin typeface="Garamond" pitchFamily="18" charset="0"/>
              </a:rPr>
              <a:t>artystycznych </a:t>
            </a:r>
            <a:r>
              <a:rPr lang="pl-PL" b="1" i="1" dirty="0">
                <a:latin typeface="Garamond" pitchFamily="18" charset="0"/>
              </a:rPr>
              <a:t>i </a:t>
            </a:r>
            <a:r>
              <a:rPr lang="pl-PL" b="1" i="1" dirty="0" smtClean="0">
                <a:latin typeface="Garamond" pitchFamily="18" charset="0"/>
              </a:rPr>
              <a:t>sportowych),</a:t>
            </a:r>
            <a:endParaRPr lang="pl-PL" b="1" i="1" dirty="0">
              <a:latin typeface="Garamond" pitchFamily="18" charset="0"/>
            </a:endParaRPr>
          </a:p>
          <a:p>
            <a:pPr>
              <a:buFont typeface="Garamond" pitchFamily="18" charset="0"/>
              <a:buChar char="―"/>
            </a:pPr>
            <a:r>
              <a:rPr lang="pl-PL" b="1" dirty="0" smtClean="0">
                <a:latin typeface="Garamond" pitchFamily="18" charset="0"/>
              </a:rPr>
              <a:t>przygotowanie </a:t>
            </a:r>
            <a:r>
              <a:rPr lang="pl-PL" b="1" dirty="0">
                <a:latin typeface="Garamond" pitchFamily="18" charset="0"/>
              </a:rPr>
              <a:t>karty do Księgi Dni Gimnazjalistów,</a:t>
            </a:r>
            <a:endParaRPr lang="pl-PL" b="1" dirty="0">
              <a:solidFill>
                <a:prstClr val="black"/>
              </a:solidFill>
              <a:latin typeface="Garamond" pitchFamily="18" charset="0"/>
            </a:endParaRPr>
          </a:p>
          <a:p>
            <a:r>
              <a:rPr lang="pl-PL" b="1" i="1" dirty="0">
                <a:solidFill>
                  <a:srgbClr val="FF0000"/>
                </a:solidFill>
                <a:latin typeface="Garamond" pitchFamily="18" charset="0"/>
              </a:rPr>
              <a:t>Niespodzianki: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pl-PL" b="1" dirty="0" smtClean="0">
                <a:latin typeface="Garamond" pitchFamily="18" charset="0"/>
                <a:sym typeface="Symbol"/>
              </a:rPr>
              <a:t>koncert </a:t>
            </a:r>
            <a:r>
              <a:rPr lang="pl-PL" b="1" dirty="0">
                <a:latin typeface="Garamond" pitchFamily="18" charset="0"/>
                <a:sym typeface="Symbol"/>
              </a:rPr>
              <a:t>grupy „Wyrwani z niewoli</a:t>
            </a:r>
            <a:r>
              <a:rPr lang="pl-PL" b="1" dirty="0" smtClean="0">
                <a:latin typeface="Garamond" pitchFamily="18" charset="0"/>
                <a:sym typeface="Symbol"/>
              </a:rPr>
              <a:t>”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pl-PL" b="1" dirty="0" smtClean="0">
                <a:latin typeface="Garamond" pitchFamily="18" charset="0"/>
              </a:rPr>
              <a:t>Skauci </a:t>
            </a:r>
            <a:r>
              <a:rPr lang="pl-PL" b="1" dirty="0">
                <a:latin typeface="Garamond" pitchFamily="18" charset="0"/>
              </a:rPr>
              <a:t>Europy z województwa podlaskiego, którzy </a:t>
            </a:r>
            <a:r>
              <a:rPr lang="pl-PL" b="1" dirty="0" smtClean="0">
                <a:latin typeface="Garamond" pitchFamily="18" charset="0"/>
              </a:rPr>
              <a:t>zachęcali </a:t>
            </a:r>
            <a:r>
              <a:rPr lang="pl-PL" b="1" dirty="0">
                <a:latin typeface="Garamond" pitchFamily="18" charset="0"/>
              </a:rPr>
              <a:t>młodzież gimnazjalną do zasilenia szeregów harcerstwa. </a:t>
            </a:r>
          </a:p>
        </p:txBody>
      </p:sp>
      <p:sp>
        <p:nvSpPr>
          <p:cNvPr id="8" name="Prostokąt 7"/>
          <p:cNvSpPr/>
          <p:nvPr/>
        </p:nvSpPr>
        <p:spPr>
          <a:xfrm>
            <a:off x="539552" y="1577226"/>
            <a:ext cx="7920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„Wszystko, co czynimy, zostawia jakiś ślad.”</a:t>
            </a:r>
          </a:p>
        </p:txBody>
      </p:sp>
      <p:pic>
        <p:nvPicPr>
          <p:cNvPr id="10" name="Obraz 9" descr="C:\Users\hp\Downloads\znaczek2 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95553"/>
            <a:ext cx="1497588" cy="156198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49469348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8836">
            <a:off x="4815654" y="3981878"/>
            <a:ext cx="2986282" cy="2239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0696">
            <a:off x="1149342" y="4266995"/>
            <a:ext cx="2927817" cy="2195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>
            <a:off x="0" y="87814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4400" b="1" dirty="0" smtClean="0">
                <a:solidFill>
                  <a:prstClr val="black"/>
                </a:solidFill>
                <a:latin typeface="Garamond" pitchFamily="18" charset="0"/>
              </a:rPr>
              <a:t>XIV DNI </a:t>
            </a:r>
            <a:endParaRPr lang="pl-PL" sz="4400" b="1" dirty="0">
              <a:solidFill>
                <a:prstClr val="black"/>
              </a:solidFill>
              <a:latin typeface="Garamond" pitchFamily="18" charset="0"/>
            </a:endParaRPr>
          </a:p>
          <a:p>
            <a:pPr lvl="0" algn="ctr"/>
            <a:r>
              <a:rPr lang="pl-PL" sz="4400" b="1" dirty="0">
                <a:solidFill>
                  <a:prstClr val="black"/>
                </a:solidFill>
                <a:latin typeface="Garamond" pitchFamily="18" charset="0"/>
              </a:rPr>
              <a:t>GIMNAZJALISTÓW</a:t>
            </a:r>
            <a:endParaRPr lang="pl-PL" sz="4400" dirty="0">
              <a:solidFill>
                <a:prstClr val="black"/>
              </a:solidFill>
              <a:latin typeface="Garamond" pitchFamily="18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0412">
            <a:off x="668047" y="1699929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662">
            <a:off x="4771828" y="1555349"/>
            <a:ext cx="2771800" cy="207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0465484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0" y="87814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4400" b="1" dirty="0" smtClean="0">
                <a:solidFill>
                  <a:prstClr val="black"/>
                </a:solidFill>
                <a:latin typeface="Garamond" pitchFamily="18" charset="0"/>
              </a:rPr>
              <a:t>XV DNI </a:t>
            </a:r>
            <a:endParaRPr lang="pl-PL" sz="4400" b="1" dirty="0">
              <a:solidFill>
                <a:prstClr val="black"/>
              </a:solidFill>
              <a:latin typeface="Garamond" pitchFamily="18" charset="0"/>
            </a:endParaRPr>
          </a:p>
          <a:p>
            <a:pPr lvl="0" algn="ctr"/>
            <a:r>
              <a:rPr lang="pl-PL" sz="4400" b="1" dirty="0">
                <a:solidFill>
                  <a:prstClr val="black"/>
                </a:solidFill>
                <a:latin typeface="Garamond" pitchFamily="18" charset="0"/>
              </a:rPr>
              <a:t>GIMNAZJALISTÓW</a:t>
            </a:r>
            <a:endParaRPr lang="pl-PL" sz="4400" dirty="0">
              <a:solidFill>
                <a:prstClr val="black"/>
              </a:solidFill>
              <a:latin typeface="Garamond" pitchFamily="18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2411760" y="1293226"/>
            <a:ext cx="7920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„Wolność jest w nas”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132934" y="1700808"/>
            <a:ext cx="9011066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Data:</a:t>
            </a:r>
            <a:r>
              <a:rPr lang="pl-PL" sz="2000" b="1" dirty="0">
                <a:solidFill>
                  <a:prstClr val="black"/>
                </a:solidFill>
                <a:latin typeface="Garamond" pitchFamily="18" charset="0"/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  <a:latin typeface="Garamond" pitchFamily="18" charset="0"/>
              </a:rPr>
              <a:t>7 czerwca 2018r</a:t>
            </a:r>
            <a:r>
              <a:rPr lang="pl-PL" sz="2000" b="1" dirty="0">
                <a:solidFill>
                  <a:prstClr val="black"/>
                </a:solidFill>
                <a:latin typeface="Garamond" pitchFamily="18" charset="0"/>
              </a:rPr>
              <a:t>.</a:t>
            </a:r>
          </a:p>
          <a:p>
            <a:pPr lvl="0"/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Uczestnicy:</a:t>
            </a:r>
            <a:r>
              <a:rPr lang="pl-PL" sz="2000" b="1" dirty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  <a:latin typeface="Garamond" pitchFamily="18" charset="0"/>
              </a:rPr>
              <a:t>15 drużyn</a:t>
            </a:r>
            <a:endParaRPr lang="pl-PL" sz="2000" b="1" dirty="0">
              <a:solidFill>
                <a:prstClr val="black"/>
              </a:solidFill>
              <a:latin typeface="Garamond" pitchFamily="18" charset="0"/>
            </a:endParaRPr>
          </a:p>
          <a:p>
            <a:pPr lvl="0"/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Trasa przemarszu: </a:t>
            </a:r>
            <a:r>
              <a:rPr lang="pl-PL" sz="2000" b="1" dirty="0">
                <a:solidFill>
                  <a:prstClr val="black"/>
                </a:solidFill>
                <a:latin typeface="Garamond" pitchFamily="18" charset="0"/>
              </a:rPr>
              <a:t>7</a:t>
            </a:r>
            <a:r>
              <a:rPr lang="pl-PL" sz="2000" b="1" dirty="0" smtClean="0">
                <a:solidFill>
                  <a:prstClr val="black"/>
                </a:solidFill>
                <a:latin typeface="Garamond" pitchFamily="18" charset="0"/>
              </a:rPr>
              <a:t> </a:t>
            </a:r>
            <a:r>
              <a:rPr lang="pl-PL" sz="2000" b="1" dirty="0">
                <a:solidFill>
                  <a:prstClr val="black"/>
                </a:solidFill>
                <a:latin typeface="Garamond" pitchFamily="18" charset="0"/>
              </a:rPr>
              <a:t>km</a:t>
            </a:r>
          </a:p>
          <a:p>
            <a:pPr lvl="0"/>
            <a:r>
              <a:rPr lang="pl-PL" sz="2000" b="1" i="1" dirty="0" smtClean="0">
                <a:solidFill>
                  <a:srgbClr val="FF0000"/>
                </a:solidFill>
                <a:latin typeface="Garamond" pitchFamily="18" charset="0"/>
              </a:rPr>
              <a:t>Zadania związane </a:t>
            </a:r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były z obchodami setnej rocznicy odzyskania niepodległości przez Polskę:</a:t>
            </a:r>
          </a:p>
          <a:p>
            <a:pPr>
              <a:buFont typeface="Garamond" pitchFamily="18" charset="0"/>
              <a:buChar char="―"/>
            </a:pPr>
            <a:r>
              <a:rPr lang="pl-PL" b="1" dirty="0">
                <a:latin typeface="Garamond" pitchFamily="18" charset="0"/>
              </a:rPr>
              <a:t> </a:t>
            </a:r>
            <a:r>
              <a:rPr lang="pl-PL" b="1" i="1" dirty="0" smtClean="0">
                <a:latin typeface="Garamond" pitchFamily="18" charset="0"/>
              </a:rPr>
              <a:t>wymarsz na </a:t>
            </a:r>
            <a:r>
              <a:rPr lang="pl-PL" b="1" i="1" dirty="0">
                <a:latin typeface="Garamond" pitchFamily="18" charset="0"/>
              </a:rPr>
              <a:t>trasę rajdową, </a:t>
            </a:r>
            <a:r>
              <a:rPr lang="pl-PL" b="1" i="1" dirty="0" smtClean="0">
                <a:latin typeface="Garamond" pitchFamily="18" charset="0"/>
              </a:rPr>
              <a:t>udział w „ Historycznej Grze Terenowej” ,</a:t>
            </a:r>
          </a:p>
          <a:p>
            <a:pPr>
              <a:buFont typeface="Garamond" pitchFamily="18" charset="0"/>
              <a:buChar char="―"/>
            </a:pPr>
            <a:r>
              <a:rPr lang="pl-PL" b="1" i="1" dirty="0" smtClean="0">
                <a:latin typeface="Garamond" pitchFamily="18" charset="0"/>
              </a:rPr>
              <a:t> rozwiązywanie zadań dotyczących </a:t>
            </a:r>
            <a:r>
              <a:rPr lang="pl-PL" b="1" i="1" dirty="0">
                <a:latin typeface="Garamond" pitchFamily="18" charset="0"/>
              </a:rPr>
              <a:t>historii, literatury i kultury naszego </a:t>
            </a:r>
            <a:r>
              <a:rPr lang="pl-PL" b="1" i="1" dirty="0" smtClean="0">
                <a:latin typeface="Garamond" pitchFamily="18" charset="0"/>
              </a:rPr>
              <a:t>kraju</a:t>
            </a:r>
            <a:r>
              <a:rPr lang="pl-PL" b="1" i="1" dirty="0">
                <a:latin typeface="Garamond" pitchFamily="18" charset="0"/>
              </a:rPr>
              <a:t>,</a:t>
            </a:r>
            <a:endParaRPr lang="pl-PL" b="1" i="1" dirty="0" smtClean="0">
              <a:latin typeface="Garamond" pitchFamily="18" charset="0"/>
            </a:endParaRPr>
          </a:p>
          <a:p>
            <a:pPr>
              <a:buFont typeface="Garamond" pitchFamily="18" charset="0"/>
              <a:buChar char="―"/>
            </a:pPr>
            <a:r>
              <a:rPr lang="pl-PL" b="1" dirty="0" smtClean="0">
                <a:solidFill>
                  <a:prstClr val="black"/>
                </a:solidFill>
                <a:latin typeface="Garamond" pitchFamily="18" charset="0"/>
              </a:rPr>
              <a:t> poszukiwanie </a:t>
            </a:r>
            <a:r>
              <a:rPr lang="pl-PL" b="1" dirty="0">
                <a:solidFill>
                  <a:prstClr val="black"/>
                </a:solidFill>
                <a:latin typeface="Garamond" pitchFamily="18" charset="0"/>
              </a:rPr>
              <a:t>„50</a:t>
            </a:r>
            <a:r>
              <a:rPr lang="pl-PL" b="1" dirty="0" smtClean="0">
                <a:solidFill>
                  <a:prstClr val="black"/>
                </a:solidFill>
                <a:latin typeface="Garamond" pitchFamily="18" charset="0"/>
              </a:rPr>
              <a:t>”</a:t>
            </a:r>
            <a:r>
              <a:rPr lang="pl-PL" b="1" dirty="0">
                <a:solidFill>
                  <a:prstClr val="black"/>
                </a:solidFill>
                <a:latin typeface="Garamond" pitchFamily="18" charset="0"/>
              </a:rPr>
              <a:t> na placu szkolnym w Nowych </a:t>
            </a:r>
            <a:r>
              <a:rPr lang="pl-PL" b="1" dirty="0" smtClean="0">
                <a:solidFill>
                  <a:prstClr val="black"/>
                </a:solidFill>
                <a:latin typeface="Garamond" pitchFamily="18" charset="0"/>
              </a:rPr>
              <a:t>Piekutach,</a:t>
            </a:r>
          </a:p>
          <a:p>
            <a:pPr>
              <a:buFont typeface="Garamond" pitchFamily="18" charset="0"/>
              <a:buChar char="―"/>
            </a:pPr>
            <a:r>
              <a:rPr lang="pl-PL" b="1" dirty="0">
                <a:solidFill>
                  <a:prstClr val="black"/>
                </a:solidFill>
                <a:latin typeface="Garamond" pitchFamily="18" charset="0"/>
              </a:rPr>
              <a:t>w</a:t>
            </a:r>
            <a:r>
              <a:rPr lang="pl-PL" b="1" dirty="0" smtClean="0">
                <a:solidFill>
                  <a:prstClr val="black"/>
                </a:solidFill>
                <a:latin typeface="Garamond" pitchFamily="18" charset="0"/>
              </a:rPr>
              <a:t>ystęp w </a:t>
            </a:r>
            <a:r>
              <a:rPr lang="pl-PL" b="1" dirty="0">
                <a:solidFill>
                  <a:prstClr val="black"/>
                </a:solidFill>
                <a:latin typeface="Garamond" pitchFamily="18" charset="0"/>
              </a:rPr>
              <a:t>koncercie </a:t>
            </a:r>
            <a:r>
              <a:rPr lang="pl-PL" b="1" dirty="0" smtClean="0">
                <a:solidFill>
                  <a:prstClr val="black"/>
                </a:solidFill>
                <a:latin typeface="Garamond" pitchFamily="18" charset="0"/>
              </a:rPr>
              <a:t>patriotycznym,</a:t>
            </a:r>
            <a:endParaRPr lang="pl-PL" b="1" dirty="0">
              <a:solidFill>
                <a:prstClr val="black"/>
              </a:solidFill>
              <a:latin typeface="Garamond" pitchFamily="18" charset="0"/>
            </a:endParaRPr>
          </a:p>
          <a:p>
            <a:pPr>
              <a:buFont typeface="Garamond" pitchFamily="18" charset="0"/>
              <a:buChar char="―"/>
            </a:pPr>
            <a:r>
              <a:rPr lang="pl-PL" b="1" dirty="0">
                <a:solidFill>
                  <a:prstClr val="black"/>
                </a:solidFill>
                <a:latin typeface="Garamond" pitchFamily="18" charset="0"/>
              </a:rPr>
              <a:t> </a:t>
            </a:r>
            <a:r>
              <a:rPr lang="pl-PL" b="1" dirty="0" smtClean="0">
                <a:latin typeface="Garamond" pitchFamily="18" charset="0"/>
              </a:rPr>
              <a:t>przygotowanie </a:t>
            </a:r>
            <a:r>
              <a:rPr lang="pl-PL" b="1" dirty="0">
                <a:latin typeface="Garamond" pitchFamily="18" charset="0"/>
              </a:rPr>
              <a:t>karty do Księgi Dni Gimnazjalistów</a:t>
            </a:r>
            <a:r>
              <a:rPr lang="pl-PL" b="1" dirty="0" smtClean="0">
                <a:latin typeface="Garamond" pitchFamily="18" charset="0"/>
              </a:rPr>
              <a:t>,</a:t>
            </a:r>
          </a:p>
          <a:p>
            <a:r>
              <a:rPr lang="pl-PL" b="1" i="1" dirty="0" smtClean="0">
                <a:solidFill>
                  <a:srgbClr val="FF0000"/>
                </a:solidFill>
                <a:latin typeface="Garamond" pitchFamily="18" charset="0"/>
              </a:rPr>
              <a:t>Niespodzianki</a:t>
            </a:r>
            <a:r>
              <a:rPr lang="pl-PL" b="1" i="1" dirty="0">
                <a:solidFill>
                  <a:srgbClr val="FF0000"/>
                </a:solidFill>
                <a:latin typeface="Garamond" pitchFamily="18" charset="0"/>
              </a:rPr>
              <a:t>: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pl-PL" b="1" dirty="0">
                <a:latin typeface="Garamond" pitchFamily="18" charset="0"/>
                <a:sym typeface="Symbol"/>
              </a:rPr>
              <a:t>wysłuchanie wykładu „Moja niepodległa – przywracamy pamięć żołnierzom wyklętym” wygłoszonego przez starszego inspektora Bogusława Szczepana Łabędzkiego. </a:t>
            </a:r>
            <a:endParaRPr lang="pl-PL" b="1" dirty="0" smtClean="0">
              <a:latin typeface="Garamond" pitchFamily="18" charset="0"/>
              <a:sym typeface="Symbol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pl-PL" b="1" dirty="0" smtClean="0">
                <a:latin typeface="Garamond" pitchFamily="18" charset="0"/>
                <a:sym typeface="Symbol"/>
              </a:rPr>
              <a:t>tort jubileuszowy </a:t>
            </a:r>
            <a:r>
              <a:rPr lang="pl-PL" b="1" dirty="0">
                <a:latin typeface="Garamond" pitchFamily="18" charset="0"/>
                <a:sym typeface="Symbol"/>
              </a:rPr>
              <a:t>XV-</a:t>
            </a:r>
            <a:r>
              <a:rPr lang="pl-PL" b="1" dirty="0" err="1">
                <a:latin typeface="Garamond" pitchFamily="18" charset="0"/>
                <a:sym typeface="Symbol"/>
              </a:rPr>
              <a:t>lecia</a:t>
            </a:r>
            <a:r>
              <a:rPr lang="pl-PL" b="1" dirty="0">
                <a:latin typeface="Garamond" pitchFamily="18" charset="0"/>
                <a:sym typeface="Symbol"/>
              </a:rPr>
              <a:t> Dni </a:t>
            </a:r>
            <a:r>
              <a:rPr lang="pl-PL" b="1" dirty="0" smtClean="0">
                <a:latin typeface="Garamond" pitchFamily="18" charset="0"/>
                <a:sym typeface="Symbol"/>
              </a:rPr>
              <a:t>Gimnazjalistów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pl-PL" b="1" dirty="0" smtClean="0">
                <a:latin typeface="Garamond" pitchFamily="18" charset="0"/>
                <a:sym typeface="Symbol"/>
              </a:rPr>
              <a:t> zabawa na </a:t>
            </a:r>
            <a:r>
              <a:rPr lang="pl-PL" b="1" dirty="0">
                <a:latin typeface="Garamond" pitchFamily="18" charset="0"/>
                <a:sym typeface="Symbol"/>
              </a:rPr>
              <a:t>świeżym powietrzu z ok. 300 uczestnikami przedsięwzięcia pod kierunkiem trenerek  z Mobilnej Szkoły Tańca </a:t>
            </a:r>
            <a:r>
              <a:rPr lang="pl-PL" b="1" dirty="0" err="1">
                <a:latin typeface="Garamond" pitchFamily="18" charset="0"/>
                <a:sym typeface="Symbol"/>
              </a:rPr>
              <a:t>Paaro</a:t>
            </a:r>
            <a:r>
              <a:rPr lang="pl-PL" b="1" dirty="0">
                <a:latin typeface="Garamond" pitchFamily="18" charset="0"/>
                <a:sym typeface="Symbol"/>
              </a:rPr>
              <a:t>  prowadzonej przez Sylwię </a:t>
            </a:r>
            <a:r>
              <a:rPr lang="pl-PL" b="1" dirty="0" err="1">
                <a:latin typeface="Garamond" pitchFamily="18" charset="0"/>
                <a:sym typeface="Symbol"/>
              </a:rPr>
              <a:t>Świsłowską</a:t>
            </a:r>
            <a:endParaRPr lang="pl-PL" b="1" dirty="0">
              <a:latin typeface="Garamond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972761"/>
            <a:ext cx="1763741" cy="17411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56466887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0" y="87814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4400" b="1" dirty="0" smtClean="0">
                <a:solidFill>
                  <a:prstClr val="black"/>
                </a:solidFill>
                <a:latin typeface="Garamond" pitchFamily="18" charset="0"/>
              </a:rPr>
              <a:t>XV DNI </a:t>
            </a:r>
            <a:endParaRPr lang="pl-PL" sz="4400" b="1" dirty="0">
              <a:solidFill>
                <a:prstClr val="black"/>
              </a:solidFill>
              <a:latin typeface="Garamond" pitchFamily="18" charset="0"/>
            </a:endParaRPr>
          </a:p>
          <a:p>
            <a:pPr lvl="0" algn="ctr"/>
            <a:r>
              <a:rPr lang="pl-PL" sz="4400" b="1" dirty="0">
                <a:solidFill>
                  <a:prstClr val="black"/>
                </a:solidFill>
                <a:latin typeface="Garamond" pitchFamily="18" charset="0"/>
              </a:rPr>
              <a:t>GIMNAZJALISTÓW</a:t>
            </a:r>
            <a:endParaRPr lang="pl-PL" sz="4400" dirty="0">
              <a:solidFill>
                <a:prstClr val="black"/>
              </a:solidFill>
              <a:latin typeface="Garamond" pitchFamily="18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2411760" y="1293226"/>
            <a:ext cx="7920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„Wolność jest w nas”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132934" y="1700808"/>
            <a:ext cx="9011066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Data:</a:t>
            </a:r>
            <a:r>
              <a:rPr lang="pl-PL" sz="2000" b="1" dirty="0">
                <a:solidFill>
                  <a:prstClr val="black"/>
                </a:solidFill>
                <a:latin typeface="Garamond" pitchFamily="18" charset="0"/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  <a:latin typeface="Garamond" pitchFamily="18" charset="0"/>
              </a:rPr>
              <a:t>7 czerwca 2018r</a:t>
            </a:r>
            <a:r>
              <a:rPr lang="pl-PL" sz="2000" b="1" dirty="0">
                <a:solidFill>
                  <a:prstClr val="black"/>
                </a:solidFill>
                <a:latin typeface="Garamond" pitchFamily="18" charset="0"/>
              </a:rPr>
              <a:t>.</a:t>
            </a:r>
          </a:p>
          <a:p>
            <a:pPr lvl="0"/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Uczestnicy:</a:t>
            </a:r>
            <a:r>
              <a:rPr lang="pl-PL" sz="2000" b="1" dirty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  <a:latin typeface="Garamond" pitchFamily="18" charset="0"/>
              </a:rPr>
              <a:t>15 drużyn</a:t>
            </a:r>
            <a:endParaRPr lang="pl-PL" sz="2000" b="1" dirty="0">
              <a:solidFill>
                <a:prstClr val="black"/>
              </a:solidFill>
              <a:latin typeface="Garamond" pitchFamily="18" charset="0"/>
            </a:endParaRPr>
          </a:p>
          <a:p>
            <a:pPr lvl="0"/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Trasa przemarszu: </a:t>
            </a:r>
            <a:r>
              <a:rPr lang="pl-PL" sz="2000" b="1" dirty="0">
                <a:solidFill>
                  <a:prstClr val="black"/>
                </a:solidFill>
                <a:latin typeface="Garamond" pitchFamily="18" charset="0"/>
              </a:rPr>
              <a:t>7</a:t>
            </a:r>
            <a:r>
              <a:rPr lang="pl-PL" sz="2000" b="1" dirty="0" smtClean="0">
                <a:solidFill>
                  <a:prstClr val="black"/>
                </a:solidFill>
                <a:latin typeface="Garamond" pitchFamily="18" charset="0"/>
              </a:rPr>
              <a:t> </a:t>
            </a:r>
            <a:r>
              <a:rPr lang="pl-PL" sz="2000" b="1" dirty="0">
                <a:solidFill>
                  <a:prstClr val="black"/>
                </a:solidFill>
                <a:latin typeface="Garamond" pitchFamily="18" charset="0"/>
              </a:rPr>
              <a:t>km</a:t>
            </a:r>
          </a:p>
          <a:p>
            <a:pPr lvl="0"/>
            <a:r>
              <a:rPr lang="pl-PL" sz="2000" b="1" i="1" dirty="0" smtClean="0">
                <a:solidFill>
                  <a:srgbClr val="FF0000"/>
                </a:solidFill>
                <a:latin typeface="Garamond" pitchFamily="18" charset="0"/>
              </a:rPr>
              <a:t>Zadania związane </a:t>
            </a:r>
            <a:r>
              <a:rPr lang="pl-PL" sz="2000" b="1" i="1" dirty="0">
                <a:solidFill>
                  <a:srgbClr val="FF0000"/>
                </a:solidFill>
                <a:latin typeface="Garamond" pitchFamily="18" charset="0"/>
              </a:rPr>
              <a:t>były z obchodami setnej rocznicy odzyskania niepodległości przez Polskę:</a:t>
            </a:r>
          </a:p>
          <a:p>
            <a:pPr>
              <a:buFont typeface="Garamond" pitchFamily="18" charset="0"/>
              <a:buChar char="―"/>
            </a:pPr>
            <a:r>
              <a:rPr lang="pl-PL" b="1" dirty="0">
                <a:latin typeface="Garamond" pitchFamily="18" charset="0"/>
              </a:rPr>
              <a:t> </a:t>
            </a:r>
            <a:r>
              <a:rPr lang="pl-PL" b="1" i="1" dirty="0" smtClean="0">
                <a:latin typeface="Garamond" pitchFamily="18" charset="0"/>
              </a:rPr>
              <a:t>wymarsz na </a:t>
            </a:r>
            <a:r>
              <a:rPr lang="pl-PL" b="1" i="1" dirty="0">
                <a:latin typeface="Garamond" pitchFamily="18" charset="0"/>
              </a:rPr>
              <a:t>trasę rajdową, </a:t>
            </a:r>
            <a:r>
              <a:rPr lang="pl-PL" b="1" i="1" dirty="0" smtClean="0">
                <a:latin typeface="Garamond" pitchFamily="18" charset="0"/>
              </a:rPr>
              <a:t>udział w „ Historycznej Grze Terenowej” ,</a:t>
            </a:r>
          </a:p>
          <a:p>
            <a:pPr>
              <a:buFont typeface="Garamond" pitchFamily="18" charset="0"/>
              <a:buChar char="―"/>
            </a:pPr>
            <a:r>
              <a:rPr lang="pl-PL" b="1" i="1" dirty="0" smtClean="0">
                <a:latin typeface="Garamond" pitchFamily="18" charset="0"/>
              </a:rPr>
              <a:t> rozwiązywanie zadań dotyczących </a:t>
            </a:r>
            <a:r>
              <a:rPr lang="pl-PL" b="1" i="1" dirty="0">
                <a:latin typeface="Garamond" pitchFamily="18" charset="0"/>
              </a:rPr>
              <a:t>historii, literatury i kultury naszego </a:t>
            </a:r>
            <a:r>
              <a:rPr lang="pl-PL" b="1" i="1" dirty="0" smtClean="0">
                <a:latin typeface="Garamond" pitchFamily="18" charset="0"/>
              </a:rPr>
              <a:t>kraju</a:t>
            </a:r>
            <a:r>
              <a:rPr lang="pl-PL" b="1" i="1" dirty="0">
                <a:latin typeface="Garamond" pitchFamily="18" charset="0"/>
              </a:rPr>
              <a:t>,</a:t>
            </a:r>
            <a:endParaRPr lang="pl-PL" b="1" i="1" dirty="0" smtClean="0">
              <a:latin typeface="Garamond" pitchFamily="18" charset="0"/>
            </a:endParaRPr>
          </a:p>
          <a:p>
            <a:pPr>
              <a:buFont typeface="Garamond" pitchFamily="18" charset="0"/>
              <a:buChar char="―"/>
            </a:pPr>
            <a:r>
              <a:rPr lang="pl-PL" b="1" dirty="0" smtClean="0">
                <a:solidFill>
                  <a:prstClr val="black"/>
                </a:solidFill>
                <a:latin typeface="Garamond" pitchFamily="18" charset="0"/>
              </a:rPr>
              <a:t> poszukiwanie </a:t>
            </a:r>
            <a:r>
              <a:rPr lang="pl-PL" b="1" dirty="0">
                <a:solidFill>
                  <a:prstClr val="black"/>
                </a:solidFill>
                <a:latin typeface="Garamond" pitchFamily="18" charset="0"/>
              </a:rPr>
              <a:t>„50</a:t>
            </a:r>
            <a:r>
              <a:rPr lang="pl-PL" b="1" dirty="0" smtClean="0">
                <a:solidFill>
                  <a:prstClr val="black"/>
                </a:solidFill>
                <a:latin typeface="Garamond" pitchFamily="18" charset="0"/>
              </a:rPr>
              <a:t>”</a:t>
            </a:r>
            <a:r>
              <a:rPr lang="pl-PL" b="1" dirty="0">
                <a:solidFill>
                  <a:prstClr val="black"/>
                </a:solidFill>
                <a:latin typeface="Garamond" pitchFamily="18" charset="0"/>
              </a:rPr>
              <a:t> na placu szkolnym w Nowych </a:t>
            </a:r>
            <a:r>
              <a:rPr lang="pl-PL" b="1" dirty="0" smtClean="0">
                <a:solidFill>
                  <a:prstClr val="black"/>
                </a:solidFill>
                <a:latin typeface="Garamond" pitchFamily="18" charset="0"/>
              </a:rPr>
              <a:t>Piekutach,</a:t>
            </a:r>
          </a:p>
          <a:p>
            <a:pPr>
              <a:buFont typeface="Garamond" pitchFamily="18" charset="0"/>
              <a:buChar char="―"/>
            </a:pPr>
            <a:r>
              <a:rPr lang="pl-PL" b="1" dirty="0">
                <a:solidFill>
                  <a:prstClr val="black"/>
                </a:solidFill>
                <a:latin typeface="Garamond" pitchFamily="18" charset="0"/>
              </a:rPr>
              <a:t>w</a:t>
            </a:r>
            <a:r>
              <a:rPr lang="pl-PL" b="1" dirty="0" smtClean="0">
                <a:solidFill>
                  <a:prstClr val="black"/>
                </a:solidFill>
                <a:latin typeface="Garamond" pitchFamily="18" charset="0"/>
              </a:rPr>
              <a:t>ystęp w </a:t>
            </a:r>
            <a:r>
              <a:rPr lang="pl-PL" b="1" dirty="0">
                <a:solidFill>
                  <a:prstClr val="black"/>
                </a:solidFill>
                <a:latin typeface="Garamond" pitchFamily="18" charset="0"/>
              </a:rPr>
              <a:t>koncercie </a:t>
            </a:r>
            <a:r>
              <a:rPr lang="pl-PL" b="1" dirty="0" smtClean="0">
                <a:solidFill>
                  <a:prstClr val="black"/>
                </a:solidFill>
                <a:latin typeface="Garamond" pitchFamily="18" charset="0"/>
              </a:rPr>
              <a:t>patriotycznym,</a:t>
            </a:r>
            <a:endParaRPr lang="pl-PL" b="1" dirty="0">
              <a:solidFill>
                <a:prstClr val="black"/>
              </a:solidFill>
              <a:latin typeface="Garamond" pitchFamily="18" charset="0"/>
            </a:endParaRPr>
          </a:p>
          <a:p>
            <a:pPr>
              <a:buFont typeface="Garamond" pitchFamily="18" charset="0"/>
              <a:buChar char="―"/>
            </a:pPr>
            <a:r>
              <a:rPr lang="pl-PL" b="1" dirty="0">
                <a:solidFill>
                  <a:prstClr val="black"/>
                </a:solidFill>
                <a:latin typeface="Garamond" pitchFamily="18" charset="0"/>
              </a:rPr>
              <a:t> </a:t>
            </a:r>
            <a:r>
              <a:rPr lang="pl-PL" b="1" dirty="0" smtClean="0">
                <a:latin typeface="Garamond" pitchFamily="18" charset="0"/>
              </a:rPr>
              <a:t>przygotowanie </a:t>
            </a:r>
            <a:r>
              <a:rPr lang="pl-PL" b="1" dirty="0">
                <a:latin typeface="Garamond" pitchFamily="18" charset="0"/>
              </a:rPr>
              <a:t>karty do Księgi Dni Gimnazjalistów</a:t>
            </a:r>
            <a:r>
              <a:rPr lang="pl-PL" b="1" dirty="0" smtClean="0">
                <a:latin typeface="Garamond" pitchFamily="18" charset="0"/>
              </a:rPr>
              <a:t>,</a:t>
            </a:r>
          </a:p>
          <a:p>
            <a:r>
              <a:rPr lang="pl-PL" b="1" i="1" dirty="0" smtClean="0">
                <a:solidFill>
                  <a:srgbClr val="FF0000"/>
                </a:solidFill>
                <a:latin typeface="Garamond" pitchFamily="18" charset="0"/>
              </a:rPr>
              <a:t>Niespodzianki</a:t>
            </a:r>
            <a:r>
              <a:rPr lang="pl-PL" b="1" i="1" dirty="0">
                <a:solidFill>
                  <a:srgbClr val="FF0000"/>
                </a:solidFill>
                <a:latin typeface="Garamond" pitchFamily="18" charset="0"/>
              </a:rPr>
              <a:t>: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pl-PL" b="1" dirty="0">
                <a:latin typeface="Garamond" pitchFamily="18" charset="0"/>
                <a:sym typeface="Symbol"/>
              </a:rPr>
              <a:t>wysłuchanie wykładu „Moja niepodległa – przywracamy pamięć żołnierzom wyklętym” wygłoszonego przez starszego inspektora Bogusława Szczepana Łabędzkiego. </a:t>
            </a:r>
            <a:endParaRPr lang="pl-PL" b="1" dirty="0" smtClean="0">
              <a:latin typeface="Garamond" pitchFamily="18" charset="0"/>
              <a:sym typeface="Symbol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pl-PL" b="1" dirty="0" smtClean="0">
                <a:latin typeface="Garamond" pitchFamily="18" charset="0"/>
                <a:sym typeface="Symbol"/>
              </a:rPr>
              <a:t>tort jubileuszowy </a:t>
            </a:r>
            <a:r>
              <a:rPr lang="pl-PL" b="1" dirty="0">
                <a:latin typeface="Garamond" pitchFamily="18" charset="0"/>
                <a:sym typeface="Symbol"/>
              </a:rPr>
              <a:t>XV-</a:t>
            </a:r>
            <a:r>
              <a:rPr lang="pl-PL" b="1" dirty="0" err="1">
                <a:latin typeface="Garamond" pitchFamily="18" charset="0"/>
                <a:sym typeface="Symbol"/>
              </a:rPr>
              <a:t>lecia</a:t>
            </a:r>
            <a:r>
              <a:rPr lang="pl-PL" b="1" dirty="0">
                <a:latin typeface="Garamond" pitchFamily="18" charset="0"/>
                <a:sym typeface="Symbol"/>
              </a:rPr>
              <a:t> Dni </a:t>
            </a:r>
            <a:r>
              <a:rPr lang="pl-PL" b="1" dirty="0" smtClean="0">
                <a:latin typeface="Garamond" pitchFamily="18" charset="0"/>
                <a:sym typeface="Symbol"/>
              </a:rPr>
              <a:t>Gimnazjalistów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pl-PL" b="1" dirty="0" smtClean="0">
                <a:latin typeface="Garamond" pitchFamily="18" charset="0"/>
                <a:sym typeface="Symbol"/>
              </a:rPr>
              <a:t> zabawa na </a:t>
            </a:r>
            <a:r>
              <a:rPr lang="pl-PL" b="1" dirty="0">
                <a:latin typeface="Garamond" pitchFamily="18" charset="0"/>
                <a:sym typeface="Symbol"/>
              </a:rPr>
              <a:t>świeżym powietrzu z ok. 300 uczestnikami przedsięwzięcia pod kierunkiem trenerek  z Mobilnej Szkoły Tańca </a:t>
            </a:r>
            <a:r>
              <a:rPr lang="pl-PL" b="1" dirty="0" err="1">
                <a:latin typeface="Garamond" pitchFamily="18" charset="0"/>
                <a:sym typeface="Symbol"/>
              </a:rPr>
              <a:t>Paaro</a:t>
            </a:r>
            <a:r>
              <a:rPr lang="pl-PL" b="1" dirty="0">
                <a:latin typeface="Garamond" pitchFamily="18" charset="0"/>
                <a:sym typeface="Symbol"/>
              </a:rPr>
              <a:t>  prowadzonej przez Sylwię </a:t>
            </a:r>
            <a:r>
              <a:rPr lang="pl-PL" b="1" dirty="0" err="1">
                <a:latin typeface="Garamond" pitchFamily="18" charset="0"/>
                <a:sym typeface="Symbol"/>
              </a:rPr>
              <a:t>Świsłowską</a:t>
            </a:r>
            <a:endParaRPr lang="pl-PL" b="1" dirty="0">
              <a:latin typeface="Garamond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972761"/>
            <a:ext cx="1763741" cy="17411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90025770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>
            <a:spLocks noChangeArrowheads="1"/>
          </p:cNvSpPr>
          <p:nvPr/>
        </p:nvSpPr>
        <p:spPr bwMode="auto">
          <a:xfrm>
            <a:off x="323850" y="1225550"/>
            <a:ext cx="856932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>
              <a:buFont typeface="Wingdings" pitchFamily="2" charset="2"/>
              <a:buChar char=""/>
            </a:pPr>
            <a:r>
              <a:rPr lang="pl-PL" sz="2400" b="1">
                <a:latin typeface="Garamond" pitchFamily="18" charset="0"/>
              </a:rPr>
              <a:t>integracja młodzieży gimnazjalnej;</a:t>
            </a:r>
          </a:p>
          <a:p>
            <a:pPr marL="534988" indent="-534988">
              <a:buFont typeface="Wingdings" pitchFamily="2" charset="2"/>
              <a:buChar char=""/>
            </a:pPr>
            <a:r>
              <a:rPr lang="pl-PL" sz="2400" b="1">
                <a:latin typeface="Garamond" pitchFamily="18" charset="0"/>
              </a:rPr>
              <a:t>inspirowanie młodzieży do tworzenia więzi z lokalną wspólnotą i jej kulturą;</a:t>
            </a:r>
          </a:p>
          <a:p>
            <a:pPr marL="534988" indent="-534988">
              <a:buFont typeface="Wingdings" pitchFamily="2" charset="2"/>
              <a:buChar char=""/>
            </a:pPr>
            <a:r>
              <a:rPr lang="pl-PL" sz="2400" b="1">
                <a:latin typeface="Garamond" pitchFamily="18" charset="0"/>
              </a:rPr>
              <a:t> podkreślenie roli tradycji i kultury w życiu człowieka;</a:t>
            </a:r>
          </a:p>
          <a:p>
            <a:pPr marL="534988" indent="-534988">
              <a:buFont typeface="Wingdings" pitchFamily="2" charset="2"/>
              <a:buChar char=""/>
            </a:pPr>
            <a:r>
              <a:rPr lang="pl-PL" sz="2400" b="1">
                <a:latin typeface="Garamond" pitchFamily="18" charset="0"/>
              </a:rPr>
              <a:t>zainteresowanie młodzieży historią Podlasia;</a:t>
            </a:r>
          </a:p>
          <a:p>
            <a:pPr marL="534988" indent="-534988">
              <a:buFont typeface="Wingdings" pitchFamily="2" charset="2"/>
              <a:buChar char=""/>
            </a:pPr>
            <a:r>
              <a:rPr lang="pl-PL" sz="2400" b="1">
                <a:latin typeface="Garamond" pitchFamily="18" charset="0"/>
              </a:rPr>
              <a:t>rozwijanie wiedzy o środowisku geograficzno –</a:t>
            </a:r>
          </a:p>
          <a:p>
            <a:pPr marL="534988" indent="-534988"/>
            <a:r>
              <a:rPr lang="pl-PL" sz="2400" b="1">
                <a:latin typeface="Garamond" pitchFamily="18" charset="0"/>
              </a:rPr>
              <a:t>        – przyrodniczym, cechach wyróżniających województwo podlaskie;</a:t>
            </a:r>
          </a:p>
          <a:p>
            <a:pPr marL="534988" indent="-534988">
              <a:buFont typeface="Wingdings" pitchFamily="2" charset="2"/>
              <a:buChar char=""/>
            </a:pPr>
            <a:r>
              <a:rPr lang="pl-PL" sz="2400" b="1">
                <a:latin typeface="Garamond" pitchFamily="18" charset="0"/>
              </a:rPr>
              <a:t>wskazanie gimnazjalistom najważniejszych w życiu wartości, takich jak: wiara, miłość, odpowiedzialność;</a:t>
            </a:r>
          </a:p>
          <a:p>
            <a:pPr marL="534988" indent="-534988">
              <a:buFont typeface="Wingdings" pitchFamily="2" charset="2"/>
              <a:buChar char=""/>
            </a:pPr>
            <a:r>
              <a:rPr lang="pl-PL" sz="2400" b="1">
                <a:latin typeface="Garamond" pitchFamily="18" charset="0"/>
              </a:rPr>
              <a:t>propagowanie zdrowego stylu życia;</a:t>
            </a:r>
          </a:p>
          <a:p>
            <a:pPr marL="534988" indent="-534988">
              <a:buFont typeface="Wingdings" pitchFamily="2" charset="2"/>
              <a:buChar char=""/>
            </a:pPr>
            <a:r>
              <a:rPr lang="pl-PL" sz="2400" b="1">
                <a:latin typeface="Garamond" pitchFamily="18" charset="0"/>
              </a:rPr>
              <a:t>uświadomienie znaczenia Hodyszewskiego Sanktuarium Matki Bożej Pojednania w życiu religijnym </a:t>
            </a:r>
          </a:p>
          <a:p>
            <a:pPr marL="534988" indent="-534988"/>
            <a:r>
              <a:rPr lang="pl-PL" sz="2400" b="1">
                <a:latin typeface="Garamond" pitchFamily="18" charset="0"/>
              </a:rPr>
              <a:t>       i postawach mieszkańców regionu;</a:t>
            </a:r>
          </a:p>
          <a:p>
            <a:pPr marL="534988" indent="-534988">
              <a:buFont typeface="Wingdings" pitchFamily="2" charset="2"/>
              <a:buChar char=""/>
            </a:pPr>
            <a:r>
              <a:rPr lang="pl-PL" sz="2400" b="1">
                <a:latin typeface="Garamond" pitchFamily="18" charset="0"/>
              </a:rPr>
              <a:t>nauka twórczego myślenia poprzez zabawę. </a:t>
            </a:r>
          </a:p>
        </p:txBody>
      </p:sp>
      <p:sp>
        <p:nvSpPr>
          <p:cNvPr id="27651" name="WordArt 3"/>
          <p:cNvSpPr>
            <a:spLocks noChangeArrowheads="1" noChangeShapeType="1" noTextEdit="1"/>
          </p:cNvSpPr>
          <p:nvPr/>
        </p:nvSpPr>
        <p:spPr bwMode="auto">
          <a:xfrm>
            <a:off x="1187624" y="260648"/>
            <a:ext cx="7488832" cy="9239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/>
                <a:cs typeface="+mn-cs"/>
              </a:rPr>
              <a:t>CELE HODYSZEWSKICH DNI GIMNAZJALISTÓW: </a:t>
            </a: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0" y="87814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4400" b="1" dirty="0" smtClean="0">
                <a:solidFill>
                  <a:prstClr val="black"/>
                </a:solidFill>
                <a:latin typeface="Garamond" pitchFamily="18" charset="0"/>
              </a:rPr>
              <a:t>XV DNI </a:t>
            </a:r>
            <a:endParaRPr lang="pl-PL" sz="4400" b="1" dirty="0">
              <a:solidFill>
                <a:prstClr val="black"/>
              </a:solidFill>
              <a:latin typeface="Garamond" pitchFamily="18" charset="0"/>
            </a:endParaRPr>
          </a:p>
          <a:p>
            <a:pPr lvl="0" algn="ctr"/>
            <a:r>
              <a:rPr lang="pl-PL" sz="4400" b="1" dirty="0">
                <a:solidFill>
                  <a:prstClr val="black"/>
                </a:solidFill>
                <a:latin typeface="Garamond" pitchFamily="18" charset="0"/>
              </a:rPr>
              <a:t>GIMNAZJALISTÓW</a:t>
            </a:r>
            <a:endParaRPr lang="pl-PL" sz="4400" dirty="0">
              <a:solidFill>
                <a:prstClr val="black"/>
              </a:solidFill>
              <a:latin typeface="Garamond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205" y="3181964"/>
            <a:ext cx="2469298" cy="1646199"/>
          </a:xfrm>
          <a:prstGeom prst="snip2DiagRect">
            <a:avLst/>
          </a:prstGeom>
          <a:effectLst>
            <a:glow rad="228600">
              <a:schemeClr val="bg1">
                <a:alpha val="40000"/>
              </a:schemeClr>
            </a:glow>
            <a:softEdge rad="63500"/>
          </a:effectLst>
        </p:spPr>
      </p:pic>
      <p:pic>
        <p:nvPicPr>
          <p:cNvPr id="10" name="Obraz 9" descr="E:\Białoruś\Zdjęcia\IMG_728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6" t="-6992" r="666" b="12001"/>
          <a:stretch/>
        </p:blipFill>
        <p:spPr bwMode="auto">
          <a:xfrm rot="831641">
            <a:off x="5512916" y="4434628"/>
            <a:ext cx="2941142" cy="208387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Obraz 10" descr="E:\Białoruś\Zdjęcia\IMG_720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7167">
            <a:off x="491677" y="4598617"/>
            <a:ext cx="2687156" cy="186607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Obraz 11" descr="E:\Białoruś\Zdjęcia\IMG_715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4110">
            <a:off x="5857007" y="1671172"/>
            <a:ext cx="3030489" cy="209836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Obraz 12" descr="E:\Białoruś\Zdjęcia\IMG_714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4205">
            <a:off x="269842" y="1690246"/>
            <a:ext cx="2959535" cy="207893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24617451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0" y="87814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4400" b="1" dirty="0" smtClean="0">
                <a:solidFill>
                  <a:prstClr val="black"/>
                </a:solidFill>
                <a:latin typeface="Garamond" pitchFamily="18" charset="0"/>
              </a:rPr>
              <a:t>XV DNI </a:t>
            </a:r>
            <a:endParaRPr lang="pl-PL" sz="4400" b="1" dirty="0">
              <a:solidFill>
                <a:prstClr val="black"/>
              </a:solidFill>
              <a:latin typeface="Garamond" pitchFamily="18" charset="0"/>
            </a:endParaRPr>
          </a:p>
          <a:p>
            <a:pPr lvl="0" algn="ctr"/>
            <a:r>
              <a:rPr lang="pl-PL" sz="4400" b="1" dirty="0">
                <a:solidFill>
                  <a:prstClr val="black"/>
                </a:solidFill>
                <a:latin typeface="Garamond" pitchFamily="18" charset="0"/>
              </a:rPr>
              <a:t>GIMNAZJALISTÓW</a:t>
            </a:r>
            <a:endParaRPr lang="pl-PL" sz="4400" dirty="0">
              <a:solidFill>
                <a:prstClr val="black"/>
              </a:solidFill>
              <a:latin typeface="Garamond" pitchFamily="18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2411760" y="1302856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„Wolność jest w nas”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88" y="87814"/>
            <a:ext cx="1588664" cy="1568308"/>
          </a:xfrm>
          <a:prstGeom prst="ellipse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827584" y="1878000"/>
            <a:ext cx="77768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latin typeface="Garamond" panose="02020404030301010803" pitchFamily="18" charset="0"/>
              </a:rPr>
              <a:t>W roku szkolnym 2017/2018 Szkoła Podstawowa im. ks. Rocha Modzelewskiego w Nowych Piekutach wzięła udział w projekcie współfinansowanym przez Ministerstwo Edukacji Narodowej w ramach programu pn</a:t>
            </a:r>
            <a:r>
              <a:rPr lang="pl-PL" b="1" dirty="0" smtClean="0">
                <a:latin typeface="Garamond" panose="02020404030301010803" pitchFamily="18" charset="0"/>
              </a:rPr>
              <a:t>. ,,</a:t>
            </a:r>
            <a:r>
              <a:rPr lang="pl-PL" b="1" dirty="0">
                <a:latin typeface="Garamond" panose="02020404030301010803" pitchFamily="18" charset="0"/>
              </a:rPr>
              <a:t>Rodzina </a:t>
            </a:r>
            <a:r>
              <a:rPr lang="pl-PL" b="1" dirty="0" smtClean="0">
                <a:latin typeface="Garamond" panose="02020404030301010803" pitchFamily="18" charset="0"/>
              </a:rPr>
              <a:t>Polonijna… " </a:t>
            </a:r>
            <a:r>
              <a:rPr lang="pl-PL" b="1" dirty="0">
                <a:latin typeface="Garamond" panose="02020404030301010803" pitchFamily="18" charset="0"/>
              </a:rPr>
              <a:t>realizowanym przez Stowarzyszenie ,,Wspólnota Polska". W ramach realizacji projektu nawiązała współpracę </a:t>
            </a:r>
            <a:r>
              <a:rPr lang="pl-PL" b="1" dirty="0" smtClean="0">
                <a:latin typeface="Garamond" panose="02020404030301010803" pitchFamily="18" charset="0"/>
              </a:rPr>
              <a:t>z Polską </a:t>
            </a:r>
            <a:r>
              <a:rPr lang="pl-PL" b="1" dirty="0">
                <a:latin typeface="Garamond" panose="02020404030301010803" pitchFamily="18" charset="0"/>
              </a:rPr>
              <a:t>Szkołą Społeczną w Grodnie przy Związku Polaków na Białorusi, do której uczęszczają uczniowie narodowości polskiej. 7 </a:t>
            </a:r>
            <a:r>
              <a:rPr lang="pl-PL" b="1" dirty="0" smtClean="0">
                <a:latin typeface="Garamond" panose="02020404030301010803" pitchFamily="18" charset="0"/>
              </a:rPr>
              <a:t>czerwca 2019r.  </a:t>
            </a:r>
            <a:r>
              <a:rPr lang="pl-PL" b="1" dirty="0">
                <a:latin typeface="Garamond" panose="02020404030301010803" pitchFamily="18" charset="0"/>
              </a:rPr>
              <a:t>młodzież z Grodna wraz z grupą projektową z Nowych Piekut uczestniczyła w cyklicznej imprezie </a:t>
            </a:r>
            <a:r>
              <a:rPr lang="pl-PL" b="1" dirty="0" smtClean="0">
                <a:latin typeface="Garamond" panose="02020404030301010803" pitchFamily="18" charset="0"/>
              </a:rPr>
              <a:t>Dni </a:t>
            </a:r>
            <a:r>
              <a:rPr lang="pl-PL" b="1" dirty="0">
                <a:latin typeface="Garamond" panose="02020404030301010803" pitchFamily="18" charset="0"/>
              </a:rPr>
              <a:t>Gimnazjalistów, </a:t>
            </a:r>
            <a:r>
              <a:rPr lang="pl-PL" b="1" dirty="0" smtClean="0">
                <a:latin typeface="Garamond" panose="02020404030301010803" pitchFamily="18" charset="0"/>
              </a:rPr>
              <a:t>na której </a:t>
            </a:r>
            <a:r>
              <a:rPr lang="pl-PL" b="1" dirty="0">
                <a:latin typeface="Garamond" panose="02020404030301010803" pitchFamily="18" charset="0"/>
              </a:rPr>
              <a:t>dzięki niezwykle owocnej </a:t>
            </a:r>
            <a:r>
              <a:rPr lang="pl-PL" b="1" dirty="0" smtClean="0">
                <a:latin typeface="Garamond" panose="02020404030301010803" pitchFamily="18" charset="0"/>
              </a:rPr>
              <a:t>współpracy, wywalczyli sobie </a:t>
            </a:r>
            <a:r>
              <a:rPr lang="pl-PL" b="1" dirty="0">
                <a:solidFill>
                  <a:srgbClr val="FF0000"/>
                </a:solidFill>
                <a:latin typeface="Garamond" panose="02020404030301010803" pitchFamily="18" charset="0"/>
              </a:rPr>
              <a:t>I miejsce</a:t>
            </a:r>
          </a:p>
        </p:txBody>
      </p:sp>
    </p:spTree>
    <p:extLst>
      <p:ext uri="{BB962C8B-B14F-4D97-AF65-F5344CB8AC3E}">
        <p14:creationId xmlns:p14="http://schemas.microsoft.com/office/powerpoint/2010/main" val="331244465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>
            <a:spLocks noChangeArrowheads="1"/>
          </p:cNvSpPr>
          <p:nvPr/>
        </p:nvSpPr>
        <p:spPr bwMode="auto">
          <a:xfrm>
            <a:off x="468313" y="836613"/>
            <a:ext cx="7848600" cy="646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  <a:latin typeface="Garamond" pitchFamily="18" charset="0"/>
              </a:rPr>
              <a:t>WYPOWIEDZI UCZESTNIKÓW:</a:t>
            </a:r>
            <a:endParaRPr lang="pl-PL" sz="2000" dirty="0">
              <a:solidFill>
                <a:schemeClr val="bg1"/>
              </a:solidFill>
              <a:latin typeface="Garamond" pitchFamily="18" charset="0"/>
            </a:endParaRPr>
          </a:p>
          <a:p>
            <a:pPr algn="just"/>
            <a:r>
              <a:rPr lang="pl-PL" sz="2000" dirty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pl-PL" sz="2000" b="1" dirty="0">
                <a:latin typeface="Garamond" pitchFamily="18" charset="0"/>
              </a:rPr>
              <a:t>„Zjazd będę wspominał jako jeden z najmilszych momentów nauki </a:t>
            </a:r>
            <a:br>
              <a:rPr lang="pl-PL" sz="2000" b="1" dirty="0">
                <a:latin typeface="Garamond" pitchFamily="18" charset="0"/>
              </a:rPr>
            </a:br>
            <a:r>
              <a:rPr lang="pl-PL" sz="2000" b="1" dirty="0">
                <a:latin typeface="Garamond" pitchFamily="18" charset="0"/>
              </a:rPr>
              <a:t>w gimnazjum. Poznałem wiele nowych osób, zawiązałem silniejsze więzi z kolegami i koleżankami z mojej szkoły. W przyszłym roku będę już uczniem LO i chciałbym, aby zorganizowano coś podobnego </a:t>
            </a:r>
          </a:p>
          <a:p>
            <a:pPr algn="just"/>
            <a:r>
              <a:rPr lang="pl-PL" sz="2000" b="1" dirty="0">
                <a:latin typeface="Garamond" pitchFamily="18" charset="0"/>
              </a:rPr>
              <a:t>dla uczniów szkół średnich.”</a:t>
            </a:r>
          </a:p>
          <a:p>
            <a:pPr algn="r"/>
            <a:r>
              <a:rPr lang="pl-PL" sz="1600" b="1" i="1" dirty="0">
                <a:latin typeface="Garamond" pitchFamily="18" charset="0"/>
              </a:rPr>
              <a:t>(Gimnazjalista z Łap)</a:t>
            </a:r>
          </a:p>
          <a:p>
            <a:pPr algn="r"/>
            <a:endParaRPr lang="pl-PL" sz="1000" b="1" i="1" dirty="0">
              <a:latin typeface="Garamond" pitchFamily="18" charset="0"/>
            </a:endParaRPr>
          </a:p>
          <a:p>
            <a:pPr algn="just"/>
            <a:r>
              <a:rPr lang="pl-PL" sz="2000" b="1" dirty="0">
                <a:latin typeface="Garamond" pitchFamily="18" charset="0"/>
              </a:rPr>
              <a:t>„W naszej szkole wyjazd na Hodyszewskie Dni Gimnazjalistów </a:t>
            </a:r>
            <a:br>
              <a:rPr lang="pl-PL" sz="2000" b="1" dirty="0">
                <a:latin typeface="Garamond" pitchFamily="18" charset="0"/>
              </a:rPr>
            </a:br>
            <a:r>
              <a:rPr lang="pl-PL" sz="2000" b="1" dirty="0">
                <a:latin typeface="Garamond" pitchFamily="18" charset="0"/>
              </a:rPr>
              <a:t>jest nagrodą. Przyjeżdżają najlepsi uczniowie i ci, którzy mają jakieś osiągnięcia.”</a:t>
            </a:r>
          </a:p>
          <a:p>
            <a:pPr algn="r"/>
            <a:r>
              <a:rPr lang="pl-PL" sz="1600" b="1" i="1" dirty="0">
                <a:latin typeface="Garamond" pitchFamily="18" charset="0"/>
              </a:rPr>
              <a:t>(Ania Muczyńska z Gimnazjum w Glinniku)</a:t>
            </a:r>
          </a:p>
          <a:p>
            <a:r>
              <a:rPr lang="pl-PL" sz="900" b="1" dirty="0">
                <a:latin typeface="Garamond" pitchFamily="18" charset="0"/>
              </a:rPr>
              <a:t> </a:t>
            </a:r>
          </a:p>
          <a:p>
            <a:pPr algn="just"/>
            <a:r>
              <a:rPr lang="pl-PL" sz="2000" b="1" dirty="0">
                <a:latin typeface="Garamond" pitchFamily="18" charset="0"/>
              </a:rPr>
              <a:t>„Chciałabym serdecznie podziękować za wspaniałą zabawę w trakcie VII HDG. Jak i w ubiegłym roku, było naprawdę świetnie. Stokrotne dzięki za wszelką pomoc i życzliwość, doprawdy tylu życzliwych ludzi w jednym miejscu trudno zgromadzić. Przepraszam za wszelkie uchybienia z naszej strony, życzę mnóstwa sił do organizacji kolejnych HDG. Pozdrawiam serdecznie.”</a:t>
            </a:r>
          </a:p>
          <a:p>
            <a:pPr algn="r"/>
            <a:r>
              <a:rPr lang="pl-PL" sz="1600" b="1" i="1" dirty="0">
                <a:latin typeface="Garamond" pitchFamily="18" charset="0"/>
              </a:rPr>
              <a:t>(Dorota Rutkowska, nauczycielka </a:t>
            </a:r>
            <a:br>
              <a:rPr lang="pl-PL" sz="1600" b="1" i="1" dirty="0">
                <a:latin typeface="Garamond" pitchFamily="18" charset="0"/>
              </a:rPr>
            </a:br>
            <a:r>
              <a:rPr lang="pl-PL" sz="1600" b="1" i="1" dirty="0">
                <a:latin typeface="Garamond" pitchFamily="18" charset="0"/>
              </a:rPr>
              <a:t>z Gimnazjum nr 16 w Białymstoku)</a:t>
            </a:r>
          </a:p>
          <a:p>
            <a:endParaRPr lang="pl-PL" sz="2000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33795" name="Prostokąt 2"/>
          <p:cNvSpPr>
            <a:spLocks noChangeArrowheads="1"/>
          </p:cNvSpPr>
          <p:nvPr/>
        </p:nvSpPr>
        <p:spPr bwMode="auto">
          <a:xfrm>
            <a:off x="323850" y="0"/>
            <a:ext cx="864076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ctr"/>
            <a:r>
              <a:rPr lang="pl-PL" sz="2800" b="1" dirty="0">
                <a:solidFill>
                  <a:srgbClr val="FF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DLACZEGO ORGANIZUJEMY HODYSZEWSKIE DNI GIMNAZJALISTÓW ?</a:t>
            </a: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335552"/>
            <a:ext cx="4067944" cy="2522448"/>
          </a:xfrm>
          <a:prstGeom prst="round2Same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79512" y="476672"/>
            <a:ext cx="8640762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pl-PL" sz="2400" b="1" dirty="0">
                <a:latin typeface="Garamond" pitchFamily="18" charset="0"/>
                <a:ea typeface="Calibri" pitchFamily="34" charset="0"/>
                <a:cs typeface="Times New Roman" pitchFamily="18" charset="0"/>
              </a:rPr>
              <a:t>	</a:t>
            </a:r>
          </a:p>
          <a:p>
            <a:pPr>
              <a:defRPr/>
            </a:pPr>
            <a:r>
              <a:rPr lang="pl-PL" sz="2400" b="1" dirty="0">
                <a:latin typeface="Garamond" pitchFamily="18" charset="0"/>
                <a:ea typeface="Calibri" pitchFamily="34" charset="0"/>
                <a:cs typeface="Times New Roman" pitchFamily="18" charset="0"/>
              </a:rPr>
              <a:t>Wzrastająca liczba uczestników </a:t>
            </a:r>
            <a:r>
              <a:rPr lang="pl-PL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Calibri" pitchFamily="34" charset="0"/>
                <a:cs typeface="Times New Roman" pitchFamily="18" charset="0"/>
              </a:rPr>
              <a:t>Hodyszewskich Dni Gimnazjalistów </a:t>
            </a:r>
            <a:r>
              <a:rPr lang="pl-PL" sz="2400" b="1" dirty="0">
                <a:latin typeface="Garamond" pitchFamily="18" charset="0"/>
                <a:ea typeface="Calibri" pitchFamily="34" charset="0"/>
                <a:cs typeface="Times New Roman" pitchFamily="18" charset="0"/>
              </a:rPr>
              <a:t>jest dowodem na to, że formuła przedsięwzięcia spodobała się młodzieży i nauczycielom, mimo że wszyscy oni muszą włożyć dużo  pracy w przygotowanie się do udziału </a:t>
            </a:r>
            <a:br>
              <a:rPr lang="pl-PL" sz="2400" b="1" dirty="0">
                <a:latin typeface="Garamond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2400" b="1" dirty="0">
                <a:latin typeface="Garamond" pitchFamily="18" charset="0"/>
                <a:ea typeface="Calibri" pitchFamily="34" charset="0"/>
                <a:cs typeface="Times New Roman" pitchFamily="18" charset="0"/>
              </a:rPr>
              <a:t>w imprezie. </a:t>
            </a:r>
            <a:br>
              <a:rPr lang="pl-PL" sz="2400" b="1" dirty="0">
                <a:latin typeface="Garamond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2400" b="1" dirty="0">
                <a:latin typeface="Garamond" pitchFamily="18" charset="0"/>
                <a:ea typeface="Calibri" pitchFamily="34" charset="0"/>
                <a:cs typeface="Times New Roman" pitchFamily="18" charset="0"/>
              </a:rPr>
              <a:t>Obecnie często słyszymy, że gimnazjaliści to trudna młodzież. Organizując Hodyszewskie Dni Gimnazjalistów, chcieliśmy udowodnić, że nie jest to prawdą. Należy nimi tylko odpowiednio pokierować, zainspirować ich, a oni to wykorzystają, co potrafią udowodnić w czasie pobytu w Nowych Piekutach i Hodyszewie. </a:t>
            </a:r>
          </a:p>
          <a:p>
            <a:pPr>
              <a:defRPr/>
            </a:pPr>
            <a:endParaRPr lang="pl-PL" sz="2400" b="1" dirty="0">
              <a:latin typeface="Garamond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4819" name="Prostokąt 3"/>
          <p:cNvSpPr>
            <a:spLocks noChangeArrowheads="1"/>
          </p:cNvSpPr>
          <p:nvPr/>
        </p:nvSpPr>
        <p:spPr bwMode="auto">
          <a:xfrm>
            <a:off x="1259632" y="260648"/>
            <a:ext cx="41719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3600" b="1" dirty="0">
                <a:solidFill>
                  <a:srgbClr val="FF0000"/>
                </a:solidFill>
                <a:latin typeface="Garamond" pitchFamily="18" charset="0"/>
              </a:rPr>
              <a:t>PODSUMOWANIE</a:t>
            </a: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prezentacja\Zdjęcie0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67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619672" y="548680"/>
            <a:ext cx="6552331" cy="2492896"/>
          </a:xfrm>
          <a:prstGeom prst="rect">
            <a:avLst/>
          </a:prstGeom>
        </p:spPr>
        <p:txBody>
          <a:bodyPr wrap="none" fromWordArt="1">
            <a:prstTxWarp prst="textDeflate">
              <a:avLst/>
            </a:prstTxWarp>
          </a:bodyPr>
          <a:lstStyle/>
          <a:p>
            <a:pPr algn="ctr"/>
            <a:r>
              <a:rPr lang="pl-PL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Garamond"/>
              </a:rPr>
              <a:t>DZIĘKUJEMY</a:t>
            </a:r>
          </a:p>
          <a:p>
            <a:pPr algn="ctr"/>
            <a:r>
              <a:rPr lang="pl-PL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Garamond"/>
              </a:rPr>
              <a:t> ZA WSPÓLNE</a:t>
            </a:r>
          </a:p>
          <a:p>
            <a:pPr algn="ctr"/>
            <a:r>
              <a:rPr lang="pl-PL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Garamond"/>
              </a:rPr>
              <a:t>15 LAT </a:t>
            </a:r>
            <a:endParaRPr lang="pl-PL" sz="36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Garamond"/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3950" y="119063"/>
            <a:ext cx="6896100" cy="661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lumMod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355976" y="-1179512"/>
            <a:ext cx="5127735" cy="660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pole tekstowe 11"/>
          <p:cNvSpPr txBox="1">
            <a:spLocks noChangeArrowheads="1"/>
          </p:cNvSpPr>
          <p:nvPr/>
        </p:nvSpPr>
        <p:spPr bwMode="auto">
          <a:xfrm>
            <a:off x="250825" y="4765675"/>
            <a:ext cx="8893175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800" b="1" dirty="0">
                <a:latin typeface="Garamond" pitchFamily="18" charset="0"/>
                <a:cs typeface="Times New Roman" pitchFamily="18" charset="0"/>
              </a:rPr>
              <a:t>Hodyszewskie Dni Gimnazjalistów </a:t>
            </a:r>
            <a:br>
              <a:rPr lang="pl-PL" sz="2800" b="1" dirty="0">
                <a:latin typeface="Garamond" pitchFamily="18" charset="0"/>
                <a:cs typeface="Times New Roman" pitchFamily="18" charset="0"/>
              </a:rPr>
            </a:br>
            <a:r>
              <a:rPr lang="pl-PL" sz="2800" b="1" dirty="0">
                <a:latin typeface="Garamond" pitchFamily="18" charset="0"/>
                <a:cs typeface="Times New Roman" pitchFamily="18" charset="0"/>
              </a:rPr>
              <a:t>wpisane są do „Informatora o ogólnopolskich imprezach dla dzieci i młodzieży szkolnej” opublikowanego </a:t>
            </a:r>
          </a:p>
          <a:p>
            <a:r>
              <a:rPr lang="pl-PL" sz="2800" b="1" dirty="0">
                <a:latin typeface="Garamond" pitchFamily="18" charset="0"/>
                <a:cs typeface="Times New Roman" pitchFamily="18" charset="0"/>
              </a:rPr>
              <a:t>przez Ministerstwo Edukacji Narodowej.</a:t>
            </a:r>
          </a:p>
          <a:p>
            <a:endParaRPr lang="pl-PL" dirty="0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5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08 0.20115 L -0.31979 0.4215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00" y="110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G:\SIERPC I BIAŁORUS.JPG"/>
          <p:cNvPicPr>
            <a:picLocks noChangeAspect="1" noChangeArrowheads="1"/>
          </p:cNvPicPr>
          <p:nvPr/>
        </p:nvPicPr>
        <p:blipFill>
          <a:blip r:embed="rId3" cstate="print"/>
          <a:srcRect l="2229" t="72050" r="31163" b="1701"/>
          <a:stretch>
            <a:fillRect/>
          </a:stretch>
        </p:blipFill>
        <p:spPr bwMode="auto">
          <a:xfrm rot="21295737">
            <a:off x="613659" y="4340733"/>
            <a:ext cx="2786901" cy="1800200"/>
          </a:xfrm>
          <a:prstGeom prst="round2DiagRect">
            <a:avLst>
              <a:gd name="adj1" fmla="val 36432"/>
              <a:gd name="adj2" fmla="val 0"/>
            </a:avLst>
          </a:prstGeom>
          <a:noFill/>
        </p:spPr>
      </p:pic>
      <p:pic>
        <p:nvPicPr>
          <p:cNvPr id="13313" name="Picture 1" descr="G:\SIERPC I BIAŁORUS.JPG"/>
          <p:cNvPicPr>
            <a:picLocks noChangeAspect="1" noChangeArrowheads="1"/>
          </p:cNvPicPr>
          <p:nvPr/>
        </p:nvPicPr>
        <p:blipFill>
          <a:blip r:embed="rId3" cstate="print"/>
          <a:srcRect t="33200" r="35510" b="34250"/>
          <a:stretch>
            <a:fillRect/>
          </a:stretch>
        </p:blipFill>
        <p:spPr bwMode="auto">
          <a:xfrm rot="20983832">
            <a:off x="552074" y="1582651"/>
            <a:ext cx="2894715" cy="2016224"/>
          </a:xfrm>
          <a:prstGeom prst="round2DiagRect">
            <a:avLst/>
          </a:prstGeom>
          <a:noFill/>
        </p:spPr>
      </p:pic>
      <p:pic>
        <p:nvPicPr>
          <p:cNvPr id="27" name="Obraz 26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lumMod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482481" y="-7445"/>
            <a:ext cx="5127735" cy="660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13500000" algn="br" rotWithShape="0">
              <a:schemeClr val="accent6">
                <a:lumMod val="75000"/>
                <a:alpha val="40000"/>
              </a:scheme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8114483" y="3987739"/>
            <a:ext cx="863600" cy="3683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BOĆKI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5219700" y="1893635"/>
            <a:ext cx="1225550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BIAŁYSTOK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5832475" y="120048"/>
            <a:ext cx="863600" cy="3683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ŁAPY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6862198" y="134829"/>
            <a:ext cx="1079500" cy="3683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GLINNIK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5383326" y="1000120"/>
            <a:ext cx="1295400" cy="3683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SZUMOWO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5867400" y="4652963"/>
            <a:ext cx="1657350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NOWE PIEKUTY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7394902" y="1370898"/>
            <a:ext cx="1223962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ŁOMŻA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3563938" y="4093875"/>
            <a:ext cx="2160587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JABŁOŃ KOŚCIELNA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4428332" y="1462082"/>
            <a:ext cx="2303462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JABŁONKA KOŚCIELNA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7941698" y="4437669"/>
            <a:ext cx="1079500" cy="369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JAŚWIŁY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6996543" y="2255064"/>
            <a:ext cx="2305050" cy="339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dirty="0"/>
              <a:t>WYSOKIE MAZOWIECKIE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3818926" y="2299968"/>
            <a:ext cx="2700338" cy="369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KALINÓWKA KOŚCIELNA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7524750" y="3089560"/>
            <a:ext cx="1639888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DZIADKOWICE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4094163" y="2750809"/>
            <a:ext cx="1485900" cy="369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KLUKOWO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5145284" y="5816538"/>
            <a:ext cx="1479550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SZEPIETOWO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5111576" y="5375925"/>
            <a:ext cx="1081088" cy="3683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SOKOŁY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5782698" y="6242181"/>
            <a:ext cx="1079500" cy="369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WIZNA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4162385" y="4527910"/>
            <a:ext cx="1368425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ŚNIADOWO</a:t>
            </a:r>
          </a:p>
        </p:txBody>
      </p:sp>
      <p:sp>
        <p:nvSpPr>
          <p:cNvPr id="23" name="pole tekstowe 22"/>
          <p:cNvSpPr txBox="1"/>
          <p:nvPr/>
        </p:nvSpPr>
        <p:spPr>
          <a:xfrm>
            <a:off x="7770029" y="1789848"/>
            <a:ext cx="1081087" cy="369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CZYŻEW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7941698" y="2649657"/>
            <a:ext cx="1295400" cy="369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GRABOWO</a:t>
            </a:r>
          </a:p>
        </p:txBody>
      </p:sp>
      <p:sp>
        <p:nvSpPr>
          <p:cNvPr id="25" name="pole tekstowe 24"/>
          <p:cNvSpPr txBox="1"/>
          <p:nvPr/>
        </p:nvSpPr>
        <p:spPr>
          <a:xfrm>
            <a:off x="1403350" y="3573463"/>
            <a:ext cx="1223963" cy="3683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0">
                <a:srgbClr val="FF0000"/>
              </a:gs>
              <a:gs pos="0">
                <a:srgbClr val="009900"/>
              </a:gs>
              <a:gs pos="75000">
                <a:schemeClr val="accent2">
                  <a:tint val="90000"/>
                  <a:shade val="60000"/>
                  <a:satMod val="240000"/>
                </a:schemeClr>
              </a:gs>
              <a:gs pos="100000">
                <a:schemeClr val="accent2">
                  <a:tint val="100000"/>
                  <a:shade val="50000"/>
                  <a:satMod val="240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BIAŁORUŚ</a:t>
            </a:r>
          </a:p>
        </p:txBody>
      </p:sp>
      <p:sp>
        <p:nvSpPr>
          <p:cNvPr id="26" name="pole tekstowe 25"/>
          <p:cNvSpPr txBox="1"/>
          <p:nvPr/>
        </p:nvSpPr>
        <p:spPr>
          <a:xfrm>
            <a:off x="1476375" y="6021388"/>
            <a:ext cx="1079500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SIERPC</a:t>
            </a:r>
          </a:p>
        </p:txBody>
      </p:sp>
      <p:sp>
        <p:nvSpPr>
          <p:cNvPr id="28" name="pole tekstowe 27"/>
          <p:cNvSpPr txBox="1"/>
          <p:nvPr/>
        </p:nvSpPr>
        <p:spPr>
          <a:xfrm>
            <a:off x="827584" y="0"/>
            <a:ext cx="4824536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" pitchFamily="18" charset="0"/>
                <a:cs typeface="+mn-cs"/>
              </a:rPr>
              <a:t>W przedsięwzięciu uczestniczą drużyny </a:t>
            </a:r>
            <a:br>
              <a:rPr lang="pl-PL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" pitchFamily="18" charset="0"/>
                <a:cs typeface="+mn-cs"/>
              </a:rPr>
            </a:br>
            <a:r>
              <a:rPr lang="pl-PL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" pitchFamily="18" charset="0"/>
                <a:cs typeface="+mn-cs"/>
              </a:rPr>
              <a:t>z następujących miejscowości:</a:t>
            </a:r>
          </a:p>
        </p:txBody>
      </p:sp>
      <p:sp>
        <p:nvSpPr>
          <p:cNvPr id="29" name="pole tekstowe 28"/>
          <p:cNvSpPr txBox="1"/>
          <p:nvPr/>
        </p:nvSpPr>
        <p:spPr>
          <a:xfrm>
            <a:off x="5637433" y="560470"/>
            <a:ext cx="103674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/>
              <a:t>KNYSZYN</a:t>
            </a:r>
            <a:endParaRPr lang="pl-PL" dirty="0"/>
          </a:p>
        </p:txBody>
      </p:sp>
      <p:sp>
        <p:nvSpPr>
          <p:cNvPr id="30" name="pole tekstowe 29"/>
          <p:cNvSpPr txBox="1"/>
          <p:nvPr/>
        </p:nvSpPr>
        <p:spPr>
          <a:xfrm>
            <a:off x="7607308" y="511644"/>
            <a:ext cx="121024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/>
              <a:t>SUPRAŚL</a:t>
            </a:r>
            <a:endParaRPr lang="pl-PL" dirty="0"/>
          </a:p>
        </p:txBody>
      </p:sp>
      <p:sp>
        <p:nvSpPr>
          <p:cNvPr id="31" name="pole tekstowe 30"/>
          <p:cNvSpPr txBox="1"/>
          <p:nvPr/>
        </p:nvSpPr>
        <p:spPr>
          <a:xfrm>
            <a:off x="7367217" y="927748"/>
            <a:ext cx="117906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/>
              <a:t>BRAŃSK</a:t>
            </a:r>
            <a:endParaRPr lang="pl-PL" dirty="0"/>
          </a:p>
        </p:txBody>
      </p:sp>
      <p:sp>
        <p:nvSpPr>
          <p:cNvPr id="32" name="pole tekstowe 31"/>
          <p:cNvSpPr txBox="1"/>
          <p:nvPr/>
        </p:nvSpPr>
        <p:spPr>
          <a:xfrm>
            <a:off x="3563938" y="3194525"/>
            <a:ext cx="2160587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T</a:t>
            </a:r>
            <a:r>
              <a:rPr lang="pl-PL" dirty="0" smtClean="0"/>
              <a:t>UROŚŃ </a:t>
            </a:r>
            <a:r>
              <a:rPr lang="pl-PL" dirty="0"/>
              <a:t>KOŚCIELNA</a:t>
            </a:r>
          </a:p>
        </p:txBody>
      </p:sp>
      <p:sp>
        <p:nvSpPr>
          <p:cNvPr id="33" name="pole tekstowe 32"/>
          <p:cNvSpPr txBox="1"/>
          <p:nvPr/>
        </p:nvSpPr>
        <p:spPr>
          <a:xfrm>
            <a:off x="7031375" y="3511070"/>
            <a:ext cx="2160587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/>
              <a:t>PŁONKA </a:t>
            </a:r>
            <a:r>
              <a:rPr lang="pl-PL" dirty="0"/>
              <a:t>KOŚCIELNA</a:t>
            </a:r>
          </a:p>
        </p:txBody>
      </p:sp>
      <p:sp>
        <p:nvSpPr>
          <p:cNvPr id="34" name="pole tekstowe 33"/>
          <p:cNvSpPr txBox="1"/>
          <p:nvPr/>
        </p:nvSpPr>
        <p:spPr>
          <a:xfrm>
            <a:off x="6934996" y="5402029"/>
            <a:ext cx="2160587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/>
              <a:t>KRYPNO KOŚCIELNE</a:t>
            </a:r>
            <a:endParaRPr lang="pl-PL" dirty="0"/>
          </a:p>
        </p:txBody>
      </p:sp>
      <p:sp>
        <p:nvSpPr>
          <p:cNvPr id="35" name="pole tekstowe 34"/>
          <p:cNvSpPr txBox="1"/>
          <p:nvPr/>
        </p:nvSpPr>
        <p:spPr>
          <a:xfrm>
            <a:off x="3779838" y="3611377"/>
            <a:ext cx="1296987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/>
              <a:t>PIĄTNICA</a:t>
            </a:r>
            <a:endParaRPr lang="pl-PL" dirty="0"/>
          </a:p>
        </p:txBody>
      </p:sp>
      <p:sp>
        <p:nvSpPr>
          <p:cNvPr id="36" name="pole tekstowe 35"/>
          <p:cNvSpPr txBox="1"/>
          <p:nvPr/>
        </p:nvSpPr>
        <p:spPr>
          <a:xfrm>
            <a:off x="6916347" y="6414884"/>
            <a:ext cx="953665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/>
              <a:t>TUROŚL</a:t>
            </a:r>
            <a:endParaRPr lang="pl-PL" dirty="0"/>
          </a:p>
        </p:txBody>
      </p:sp>
      <p:sp>
        <p:nvSpPr>
          <p:cNvPr id="37" name="pole tekstowe 36"/>
          <p:cNvSpPr txBox="1"/>
          <p:nvPr/>
        </p:nvSpPr>
        <p:spPr>
          <a:xfrm>
            <a:off x="7877714" y="4972051"/>
            <a:ext cx="1266286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/>
              <a:t>WASILKÓW</a:t>
            </a:r>
            <a:endParaRPr lang="pl-PL" dirty="0"/>
          </a:p>
        </p:txBody>
      </p:sp>
      <p:sp>
        <p:nvSpPr>
          <p:cNvPr id="38" name="pole tekstowe 37"/>
          <p:cNvSpPr txBox="1"/>
          <p:nvPr/>
        </p:nvSpPr>
        <p:spPr>
          <a:xfrm>
            <a:off x="7506034" y="5984906"/>
            <a:ext cx="1656680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/>
              <a:t>CIECHANOWIEC</a:t>
            </a:r>
            <a:endParaRPr lang="pl-PL" dirty="0"/>
          </a:p>
        </p:txBody>
      </p:sp>
      <p:sp>
        <p:nvSpPr>
          <p:cNvPr id="39" name="pole tekstowe 38"/>
          <p:cNvSpPr txBox="1"/>
          <p:nvPr/>
        </p:nvSpPr>
        <p:spPr>
          <a:xfrm>
            <a:off x="4639098" y="4950282"/>
            <a:ext cx="1071686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/>
              <a:t>WYSZKI</a:t>
            </a:r>
            <a:endParaRPr lang="pl-PL" dirty="0"/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7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000"/>
                            </p:stCondLst>
                            <p:childTnLst>
                              <p:par>
                                <p:cTn id="8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0"/>
                            </p:stCondLst>
                            <p:childTnLst>
                              <p:par>
                                <p:cTn id="9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9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9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9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pole tekstowe 1"/>
          <p:cNvSpPr txBox="1">
            <a:spLocks noChangeArrowheads="1"/>
          </p:cNvSpPr>
          <p:nvPr/>
        </p:nvSpPr>
        <p:spPr bwMode="auto">
          <a:xfrm>
            <a:off x="1258888" y="188913"/>
            <a:ext cx="7634287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000" b="1">
                <a:solidFill>
                  <a:srgbClr val="FF0000"/>
                </a:solidFill>
                <a:latin typeface="Garamond" pitchFamily="18" charset="0"/>
              </a:rPr>
              <a:t>PATRONAT  HONOROWY NAD IMPREZĄ OBJĘLI:</a:t>
            </a:r>
          </a:p>
        </p:txBody>
      </p:sp>
      <p:pic>
        <p:nvPicPr>
          <p:cNvPr id="31746" name="Obraz 2" descr="http://www.kuria.lomza.pl/foto/maly-herb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475656" y="1628800"/>
            <a:ext cx="1414773" cy="1656184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00B050">
                <a:alpha val="40000"/>
              </a:srgbClr>
            </a:glow>
          </a:effectLst>
        </p:spPr>
      </p:pic>
      <p:pic>
        <p:nvPicPr>
          <p:cNvPr id="31747" name="Obraz 19" descr="C:\Users\Administrator\Desktop\żubr.bmp"/>
          <p:cNvPicPr>
            <a:picLocks noChangeAspect="1" noChangeArrowheads="1"/>
          </p:cNvPicPr>
          <p:nvPr/>
        </p:nvPicPr>
        <p:blipFill>
          <a:blip r:embed="rId4" cstate="print"/>
          <a:srcRect l="21165" t="44725" r="10582"/>
          <a:stretch>
            <a:fillRect/>
          </a:stretch>
        </p:blipFill>
        <p:spPr bwMode="auto">
          <a:xfrm>
            <a:off x="5796136" y="1772816"/>
            <a:ext cx="2123372" cy="1368152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00B050">
                <a:alpha val="40000"/>
              </a:srgbClr>
            </a:glow>
          </a:effectLst>
        </p:spPr>
      </p:pic>
      <p:pic>
        <p:nvPicPr>
          <p:cNvPr id="31748" name="Obraz 5" descr="http://www.kuratorium.bialystok.pl/kuratorium2/images/strona/LOGO_KO.jpg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6300192" y="4437112"/>
            <a:ext cx="1192392" cy="1223888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00B050">
                <a:alpha val="40000"/>
              </a:srgbClr>
            </a:glow>
          </a:effectLst>
        </p:spPr>
      </p:pic>
      <p:pic>
        <p:nvPicPr>
          <p:cNvPr id="31749" name="herb" descr="Herb ">
            <a:hlinkClick r:id="rId7" tooltip="&quot;Biuletyn Informacji Publicznej Urzędu Marszałkowskiego - Strona główna&quot;"/>
          </p:cNvPr>
          <p:cNvPicPr>
            <a:picLocks noChangeAspect="1" noChangeArrowheads="1"/>
          </p:cNvPicPr>
          <p:nvPr/>
        </p:nvPicPr>
        <p:blipFill>
          <a:blip r:embed="rId8" r:link="rId9" cstate="print"/>
          <a:srcRect/>
          <a:stretch>
            <a:fillRect/>
          </a:stretch>
        </p:blipFill>
        <p:spPr bwMode="auto">
          <a:xfrm>
            <a:off x="2051720" y="4365104"/>
            <a:ext cx="1296144" cy="1417119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00B050">
                <a:alpha val="40000"/>
              </a:srgbClr>
            </a:glow>
          </a:effectLst>
        </p:spPr>
      </p:pic>
      <p:sp>
        <p:nvSpPr>
          <p:cNvPr id="8" name="pole tekstowe 7"/>
          <p:cNvSpPr txBox="1">
            <a:spLocks noChangeArrowheads="1"/>
          </p:cNvSpPr>
          <p:nvPr/>
        </p:nvSpPr>
        <p:spPr bwMode="auto">
          <a:xfrm>
            <a:off x="29825" y="3196728"/>
            <a:ext cx="45354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 b="1" dirty="0" smtClean="0">
                <a:latin typeface="Garamond" pitchFamily="18" charset="0"/>
              </a:rPr>
              <a:t>Biskup </a:t>
            </a:r>
            <a:r>
              <a:rPr lang="pl-PL" sz="2400" b="1" dirty="0">
                <a:latin typeface="Garamond" pitchFamily="18" charset="0"/>
              </a:rPr>
              <a:t>Łomżyński</a:t>
            </a:r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auto">
          <a:xfrm>
            <a:off x="0" y="5805488"/>
            <a:ext cx="50768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 b="1" dirty="0" smtClean="0">
                <a:latin typeface="Garamond" pitchFamily="18" charset="0"/>
              </a:rPr>
              <a:t>Marszałek </a:t>
            </a:r>
            <a:r>
              <a:rPr lang="pl-PL" sz="2400" b="1" dirty="0">
                <a:latin typeface="Garamond" pitchFamily="18" charset="0"/>
              </a:rPr>
              <a:t>Województwa Podlaskiego</a:t>
            </a:r>
          </a:p>
        </p:txBody>
      </p:sp>
      <p:sp>
        <p:nvSpPr>
          <p:cNvPr id="11" name="Prostokąt 10"/>
          <p:cNvSpPr>
            <a:spLocks noChangeArrowheads="1"/>
          </p:cNvSpPr>
          <p:nvPr/>
        </p:nvSpPr>
        <p:spPr bwMode="auto">
          <a:xfrm>
            <a:off x="5148263" y="3213100"/>
            <a:ext cx="32400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 b="1" dirty="0" smtClean="0">
                <a:latin typeface="Garamond" pitchFamily="18" charset="0"/>
              </a:rPr>
              <a:t>Wojewoda </a:t>
            </a:r>
            <a:r>
              <a:rPr lang="pl-PL" sz="2400" b="1" dirty="0">
                <a:latin typeface="Garamond" pitchFamily="18" charset="0"/>
              </a:rPr>
              <a:t>Podlaski</a:t>
            </a:r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5154277" y="5782223"/>
            <a:ext cx="35290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 b="1" dirty="0" smtClean="0">
                <a:latin typeface="Garamond" pitchFamily="18" charset="0"/>
              </a:rPr>
              <a:t>Podlaski </a:t>
            </a:r>
            <a:r>
              <a:rPr lang="pl-PL" sz="2400" b="1" dirty="0">
                <a:latin typeface="Garamond" pitchFamily="18" charset="0"/>
              </a:rPr>
              <a:t>Kurator Oświaty</a:t>
            </a: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Obraz 5" descr="Logo Radia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684213" y="1844675"/>
            <a:ext cx="2046287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Obraz 6" descr="http://www.kontakty-tygodnik.com.pl/bannery/ekontakty.jpg">
            <a:hlinkClick r:id="rId4"/>
          </p:cNvPr>
          <p:cNvPicPr>
            <a:picLocks noChangeAspect="1" noChangeArrowheads="1"/>
          </p:cNvPicPr>
          <p:nvPr/>
        </p:nvPicPr>
        <p:blipFill>
          <a:blip r:embed="rId5" r:link="rId6" cstate="print"/>
          <a:srcRect l="20863" t="30501" r="8466" b="38458"/>
          <a:stretch>
            <a:fillRect/>
          </a:stretch>
        </p:blipFill>
        <p:spPr bwMode="auto">
          <a:xfrm>
            <a:off x="4787900" y="4292600"/>
            <a:ext cx="3240088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Obraz 7" descr="http://ww2.tvp.pl/images/2006/03/24/391769/img65.jpg">
            <a:hlinkClick r:id="rId7"/>
          </p:cNvPr>
          <p:cNvPicPr>
            <a:picLocks noChangeAspect="1" noChangeArrowheads="1"/>
          </p:cNvPicPr>
          <p:nvPr/>
        </p:nvPicPr>
        <p:blipFill>
          <a:blip r:embed="rId8" r:link="rId9" cstate="print"/>
          <a:srcRect/>
          <a:stretch>
            <a:fillRect/>
          </a:stretch>
        </p:blipFill>
        <p:spPr bwMode="auto">
          <a:xfrm>
            <a:off x="5076825" y="1557338"/>
            <a:ext cx="1727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Obraz 1" descr="Logo - Białystok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288" y="4365625"/>
            <a:ext cx="352901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pole tekstowe 6"/>
          <p:cNvSpPr txBox="1">
            <a:spLocks noChangeArrowheads="1"/>
          </p:cNvSpPr>
          <p:nvPr/>
        </p:nvSpPr>
        <p:spPr bwMode="auto">
          <a:xfrm>
            <a:off x="1116013" y="188913"/>
            <a:ext cx="72009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000" b="1">
                <a:solidFill>
                  <a:srgbClr val="FF0000"/>
                </a:solidFill>
                <a:latin typeface="Garamond" pitchFamily="18" charset="0"/>
              </a:rPr>
              <a:t>PATRONAT MEDIALNY SPRAWUJĄ :</a:t>
            </a:r>
          </a:p>
        </p:txBody>
      </p:sp>
      <p:sp>
        <p:nvSpPr>
          <p:cNvPr id="8" name="pole tekstowe 7"/>
          <p:cNvSpPr txBox="1">
            <a:spLocks noChangeArrowheads="1"/>
          </p:cNvSpPr>
          <p:nvPr/>
        </p:nvSpPr>
        <p:spPr bwMode="auto">
          <a:xfrm>
            <a:off x="4500563" y="3357563"/>
            <a:ext cx="280828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800" b="1">
                <a:latin typeface="Garamond" pitchFamily="18" charset="0"/>
              </a:rPr>
              <a:t> Radio Białystok</a:t>
            </a:r>
          </a:p>
        </p:txBody>
      </p:sp>
      <p:sp>
        <p:nvSpPr>
          <p:cNvPr id="9" name="pole tekstowe 8"/>
          <p:cNvSpPr txBox="1">
            <a:spLocks noChangeArrowheads="1"/>
          </p:cNvSpPr>
          <p:nvPr/>
        </p:nvSpPr>
        <p:spPr bwMode="auto">
          <a:xfrm>
            <a:off x="468313" y="3357563"/>
            <a:ext cx="324008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800" b="1">
                <a:latin typeface="Garamond" pitchFamily="18" charset="0"/>
              </a:rPr>
              <a:t>Radio Nadzieja</a:t>
            </a:r>
          </a:p>
        </p:txBody>
      </p:sp>
      <p:sp>
        <p:nvSpPr>
          <p:cNvPr id="10" name="pole tekstowe 9"/>
          <p:cNvSpPr txBox="1">
            <a:spLocks noChangeArrowheads="1"/>
          </p:cNvSpPr>
          <p:nvPr/>
        </p:nvSpPr>
        <p:spPr bwMode="auto">
          <a:xfrm>
            <a:off x="4787900" y="5589588"/>
            <a:ext cx="324008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800" b="1">
                <a:latin typeface="Garamond" pitchFamily="18" charset="0"/>
              </a:rPr>
              <a:t>Tygodnik Kontakty</a:t>
            </a:r>
          </a:p>
        </p:txBody>
      </p:sp>
      <p:sp>
        <p:nvSpPr>
          <p:cNvPr id="11" name="pole tekstowe 10"/>
          <p:cNvSpPr txBox="1">
            <a:spLocks noChangeArrowheads="1"/>
          </p:cNvSpPr>
          <p:nvPr/>
        </p:nvSpPr>
        <p:spPr bwMode="auto">
          <a:xfrm>
            <a:off x="900113" y="5661025"/>
            <a:ext cx="3095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800" b="1">
                <a:latin typeface="Garamond" pitchFamily="18" charset="0"/>
              </a:rPr>
              <a:t>TVP Białystok</a:t>
            </a: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GB_frame" descr="http://pg.glinnik.w.interia.pl/zdjecia/hodyszewo/iwebalbumfiles/8c3ae0d0cc6449ddbe15cee16ef017e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0675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611188" y="333375"/>
            <a:ext cx="7705725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Podczas Hodyszewskich Dni Gimnazjalistów drużyny z różnych szkół rywalizują ze sobą o tytuł najlepszej grupy - najpierw na trasie rajdowej, a potem  w formie prezentacji artystycznych i poprzez udział w konkursach wiedzy o regionie. Uczestnictwo w spotkaniach wymaga od gimnazjalistów i ich wychowawców dużo pracy </a:t>
            </a:r>
          </a:p>
          <a:p>
            <a:pPr algn="just"/>
            <a:r>
              <a:rPr lang="pl-PL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i wysiłku, ale daje zarazem wiele satysfakcji i radości. </a:t>
            </a:r>
          </a:p>
          <a:p>
            <a:pPr algn="just"/>
            <a:r>
              <a:rPr lang="pl-PL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Od każdej grupy wymagane jest, by strój lub  jego element czymś się wyróżniał, co dodaje kolorytu spotkaniom.</a:t>
            </a:r>
          </a:p>
        </p:txBody>
      </p:sp>
    </p:spTree>
  </p:cSld>
  <p:clrMapOvr>
    <a:masterClrMapping/>
  </p:clrMapOvr>
  <p:transition spd="med" advTm="10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2460</TotalTime>
  <Words>1359</Words>
  <Application>Microsoft Office PowerPoint</Application>
  <PresentationFormat>Pokaz na ekranie (4:3)</PresentationFormat>
  <Paragraphs>414</Paragraphs>
  <Slides>44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44</vt:i4>
      </vt:variant>
    </vt:vector>
  </HeadingPairs>
  <TitlesOfParts>
    <vt:vector size="53" baseType="lpstr">
      <vt:lpstr>Arial</vt:lpstr>
      <vt:lpstr>Bookman Old Style</vt:lpstr>
      <vt:lpstr>Calibri</vt:lpstr>
      <vt:lpstr>Comic Sans MS</vt:lpstr>
      <vt:lpstr>Garamond</vt:lpstr>
      <vt:lpstr>Symbol</vt:lpstr>
      <vt:lpstr>Times New Roman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 HODYSZEWSKIE  DNI GIMNAZJALISTÓW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Od roku szkolnego 2013/14  DNI GIMNAZJALISTÓW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Ikonka</dc:creator>
  <cp:lastModifiedBy>ppe-user</cp:lastModifiedBy>
  <cp:revision>302</cp:revision>
  <dcterms:created xsi:type="dcterms:W3CDTF">2011-05-25T09:27:45Z</dcterms:created>
  <dcterms:modified xsi:type="dcterms:W3CDTF">2019-05-14T09:44:38Z</dcterms:modified>
</cp:coreProperties>
</file>